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  <Override PartName="/ppt/charts/style2.xml" ContentType="application/vnd.ms-office.chartstyle+xml"/>
  <Override PartName="/ppt/charts/colors2.xml" ContentType="application/vnd.ms-office.chartcolorstyle+xml"/>
  <Override PartName="/ppt/charts/style3.xml" ContentType="application/vnd.ms-office.chartstyle+xml"/>
  <Override PartName="/ppt/charts/colors3.xml" ContentType="application/vnd.ms-office.chartcolorstyle+xml"/>
  <Override PartName="/ppt/charts/style4.xml" ContentType="application/vnd.ms-office.chartstyle+xml"/>
  <Override PartName="/ppt/charts/colors4.xml" ContentType="application/vnd.ms-office.chartcolorstyle+xml"/>
  <Override PartName="/ppt/charts/style5.xml" ContentType="application/vnd.ms-office.chartstyle+xml"/>
  <Override PartName="/ppt/charts/colors5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96" r:id="rId1"/>
    <p:sldMasterId id="2147483708" r:id="rId2"/>
  </p:sldMasterIdLst>
  <p:notesMasterIdLst>
    <p:notesMasterId r:id="rId19"/>
  </p:notesMasterIdLst>
  <p:sldIdLst>
    <p:sldId id="256" r:id="rId3"/>
    <p:sldId id="381" r:id="rId4"/>
    <p:sldId id="391" r:id="rId5"/>
    <p:sldId id="350" r:id="rId6"/>
    <p:sldId id="351" r:id="rId7"/>
    <p:sldId id="352" r:id="rId8"/>
    <p:sldId id="353" r:id="rId9"/>
    <p:sldId id="375" r:id="rId10"/>
    <p:sldId id="371" r:id="rId11"/>
    <p:sldId id="355" r:id="rId12"/>
    <p:sldId id="357" r:id="rId13"/>
    <p:sldId id="389" r:id="rId14"/>
    <p:sldId id="383" r:id="rId15"/>
    <p:sldId id="387" r:id="rId16"/>
    <p:sldId id="388" r:id="rId17"/>
    <p:sldId id="380" r:id="rId18"/>
  </p:sldIdLst>
  <p:sldSz cx="12193588" cy="6858000"/>
  <p:notesSz cx="6797675" cy="9928225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4472C4"/>
    <a:srgbClr val="FF3300"/>
    <a:srgbClr val="FF5757"/>
    <a:srgbClr val="FF0000"/>
    <a:srgbClr val="DDDDDD"/>
    <a:srgbClr val="FF6600"/>
    <a:srgbClr val="0099CC"/>
    <a:srgbClr val="749E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Estilo Claro 3 - Ênfas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Estilo Médio 1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Estilo Claro 1 - Ênfas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2009" autoAdjust="0"/>
  </p:normalViewPr>
  <p:slideViewPr>
    <p:cSldViewPr>
      <p:cViewPr varScale="1">
        <p:scale>
          <a:sx n="70" d="100"/>
          <a:sy n="70" d="100"/>
        </p:scale>
        <p:origin x="-534" y="-9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file:///C:\Users\00589164902\Desktop\BANCO%20%20DE%20%20DADOS%20ATUAIS%20%20CEN&#193;RIO%20COVID-19%202021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00589164902\Desktop\BANCO%20%20DE%20%20DADOS%20ATUAIS%20%20CEN&#193;RIO%20COVID-19%202021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00589164902\Desktop\BANCO%20%20DE%20%20DADOS%20ATUAIS%20%20CEN&#193;RIO%20COVID-19%202021.xls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file:///C:\Users\00589164902\Desktop\BANCO%20%20DE%20%20DADOS%20ATUAIS%20%20CEN&#193;RIO%20COVID-19%202021.xls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oleObject" Target="file:///C:\Users\00589164902\Desktop\BANCO%20%20DE%20%20DADOS%20ATUAIS%20%20CEN&#193;RIO%20COVID-19%202021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00589164902\Desktop\BANCO%20%20DE%20%20DADOS%20ATUAIS%20%20CEN&#193;RIO%20COVID-19%202021.xls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oleObject" Target="file:///C:\Users\00589164902\Desktop\BANCO%20%20DE%20%20DADOS%20ATUAIS%20%20CEN&#193;RIO%20COVID-19%202021.xls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microsoft.com/office/2011/relationships/chartStyle" Target="style5.xml"/><Relationship Id="rId2" Type="http://schemas.microsoft.com/office/2011/relationships/chartColorStyle" Target="colors5.xml"/><Relationship Id="rId1" Type="http://schemas.openxmlformats.org/officeDocument/2006/relationships/oleObject" Target="file:///C:\Users\00589164902\Desktop\BANCO%20%20DE%20%20DADOS%20ATUAIS%20%20CEN&#193;RIO%20COVID-19%202021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'CASOS SE 2021'!$B$1</c:f>
              <c:strCache>
                <c:ptCount val="1"/>
                <c:pt idx="0">
                  <c:v>Total de Casos Novos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21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29C6-4D95-9C07-65D01BAC89FD}"/>
                </c:ext>
              </c:extLst>
            </c:dLbl>
            <c:dLbl>
              <c:idx val="51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29C6-4D95-9C07-65D01BAC89FD}"/>
                </c:ext>
              </c:extLst>
            </c:dLbl>
            <c:dLbl>
              <c:idx val="57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29C6-4D95-9C07-65D01BAC89FD}"/>
                </c:ext>
              </c:extLst>
            </c:dLbl>
            <c:dLbl>
              <c:idx val="58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29C6-4D95-9C07-65D01BAC89F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'CASOS SE 2021'!$A$2:$A$60</c:f>
              <c:strCache>
                <c:ptCount val="59"/>
                <c:pt idx="0">
                  <c:v>SE 12</c:v>
                </c:pt>
                <c:pt idx="1">
                  <c:v>SE 13</c:v>
                </c:pt>
                <c:pt idx="2">
                  <c:v>SE 14</c:v>
                </c:pt>
                <c:pt idx="3">
                  <c:v>SE 15</c:v>
                </c:pt>
                <c:pt idx="4">
                  <c:v>SE 16</c:v>
                </c:pt>
                <c:pt idx="5">
                  <c:v>SE 17</c:v>
                </c:pt>
                <c:pt idx="6">
                  <c:v>SE 18</c:v>
                </c:pt>
                <c:pt idx="7">
                  <c:v>SE 19</c:v>
                </c:pt>
                <c:pt idx="8">
                  <c:v>SE 20</c:v>
                </c:pt>
                <c:pt idx="9">
                  <c:v>SE 21</c:v>
                </c:pt>
                <c:pt idx="10">
                  <c:v>SE 22</c:v>
                </c:pt>
                <c:pt idx="11">
                  <c:v>SE 23</c:v>
                </c:pt>
                <c:pt idx="12">
                  <c:v>SE 24</c:v>
                </c:pt>
                <c:pt idx="13">
                  <c:v>SE 25</c:v>
                </c:pt>
                <c:pt idx="14">
                  <c:v>SE 26</c:v>
                </c:pt>
                <c:pt idx="15">
                  <c:v>SE 27</c:v>
                </c:pt>
                <c:pt idx="16">
                  <c:v>SE 28</c:v>
                </c:pt>
                <c:pt idx="17">
                  <c:v>SE 29</c:v>
                </c:pt>
                <c:pt idx="18">
                  <c:v>SE 30</c:v>
                </c:pt>
                <c:pt idx="19">
                  <c:v>SE 31</c:v>
                </c:pt>
                <c:pt idx="20">
                  <c:v>SE 32</c:v>
                </c:pt>
                <c:pt idx="21">
                  <c:v>SE 33</c:v>
                </c:pt>
                <c:pt idx="22">
                  <c:v>SE 34</c:v>
                </c:pt>
                <c:pt idx="23">
                  <c:v>SE 35</c:v>
                </c:pt>
                <c:pt idx="24">
                  <c:v>SE 36</c:v>
                </c:pt>
                <c:pt idx="25">
                  <c:v>SE 37</c:v>
                </c:pt>
                <c:pt idx="26">
                  <c:v>SE 38</c:v>
                </c:pt>
                <c:pt idx="27">
                  <c:v>SE 39</c:v>
                </c:pt>
                <c:pt idx="28">
                  <c:v>SE 40</c:v>
                </c:pt>
                <c:pt idx="29">
                  <c:v>SE 41</c:v>
                </c:pt>
                <c:pt idx="30">
                  <c:v>SE 42</c:v>
                </c:pt>
                <c:pt idx="31">
                  <c:v>SE 43</c:v>
                </c:pt>
                <c:pt idx="32">
                  <c:v>SE 44</c:v>
                </c:pt>
                <c:pt idx="33">
                  <c:v>SE 45</c:v>
                </c:pt>
                <c:pt idx="34">
                  <c:v>SE 46</c:v>
                </c:pt>
                <c:pt idx="35">
                  <c:v>SE 47</c:v>
                </c:pt>
                <c:pt idx="36">
                  <c:v>SE 48</c:v>
                </c:pt>
                <c:pt idx="37">
                  <c:v>SE 49</c:v>
                </c:pt>
                <c:pt idx="38">
                  <c:v>SE 50</c:v>
                </c:pt>
                <c:pt idx="39">
                  <c:v>SE 51</c:v>
                </c:pt>
                <c:pt idx="40">
                  <c:v>SE 52</c:v>
                </c:pt>
                <c:pt idx="41">
                  <c:v>SE 53</c:v>
                </c:pt>
                <c:pt idx="42">
                  <c:v>SE 1</c:v>
                </c:pt>
                <c:pt idx="43">
                  <c:v>SE 2</c:v>
                </c:pt>
                <c:pt idx="44">
                  <c:v>SE 3</c:v>
                </c:pt>
                <c:pt idx="45">
                  <c:v>SE 4</c:v>
                </c:pt>
                <c:pt idx="46">
                  <c:v>SE 5</c:v>
                </c:pt>
                <c:pt idx="47">
                  <c:v>SE 6</c:v>
                </c:pt>
                <c:pt idx="48">
                  <c:v>SE 7</c:v>
                </c:pt>
                <c:pt idx="49">
                  <c:v>SE 8</c:v>
                </c:pt>
                <c:pt idx="50">
                  <c:v>SE 9</c:v>
                </c:pt>
                <c:pt idx="51">
                  <c:v>SE 10</c:v>
                </c:pt>
                <c:pt idx="52">
                  <c:v>SE 11</c:v>
                </c:pt>
                <c:pt idx="53">
                  <c:v>SE 12</c:v>
                </c:pt>
                <c:pt idx="54">
                  <c:v>SE 13</c:v>
                </c:pt>
                <c:pt idx="55">
                  <c:v>SE 14</c:v>
                </c:pt>
                <c:pt idx="56">
                  <c:v>SE 15</c:v>
                </c:pt>
                <c:pt idx="57">
                  <c:v>SE 16</c:v>
                </c:pt>
                <c:pt idx="58">
                  <c:v>SE 17 </c:v>
                </c:pt>
              </c:strCache>
            </c:strRef>
          </c:cat>
          <c:val>
            <c:numRef>
              <c:f>'CASOS SE 2021'!$B$2:$B$60</c:f>
              <c:numCache>
                <c:formatCode>General</c:formatCode>
                <c:ptCount val="59"/>
                <c:pt idx="0">
                  <c:v>9</c:v>
                </c:pt>
                <c:pt idx="1">
                  <c:v>2</c:v>
                </c:pt>
                <c:pt idx="2">
                  <c:v>5</c:v>
                </c:pt>
                <c:pt idx="3">
                  <c:v>4</c:v>
                </c:pt>
                <c:pt idx="4">
                  <c:v>9</c:v>
                </c:pt>
                <c:pt idx="5">
                  <c:v>9</c:v>
                </c:pt>
                <c:pt idx="6">
                  <c:v>51</c:v>
                </c:pt>
                <c:pt idx="7">
                  <c:v>74</c:v>
                </c:pt>
                <c:pt idx="8">
                  <c:v>106</c:v>
                </c:pt>
                <c:pt idx="9">
                  <c:v>143</c:v>
                </c:pt>
                <c:pt idx="10">
                  <c:v>192</c:v>
                </c:pt>
                <c:pt idx="11">
                  <c:v>189</c:v>
                </c:pt>
                <c:pt idx="12">
                  <c:v>189</c:v>
                </c:pt>
                <c:pt idx="13">
                  <c:v>301</c:v>
                </c:pt>
                <c:pt idx="14">
                  <c:v>406</c:v>
                </c:pt>
                <c:pt idx="15">
                  <c:v>514</c:v>
                </c:pt>
                <c:pt idx="16">
                  <c:v>623</c:v>
                </c:pt>
                <c:pt idx="17">
                  <c:v>737</c:v>
                </c:pt>
                <c:pt idx="18">
                  <c:v>942</c:v>
                </c:pt>
                <c:pt idx="19">
                  <c:v>1186</c:v>
                </c:pt>
                <c:pt idx="20">
                  <c:v>1290</c:v>
                </c:pt>
                <c:pt idx="21">
                  <c:v>1929</c:v>
                </c:pt>
                <c:pt idx="22">
                  <c:v>1759</c:v>
                </c:pt>
                <c:pt idx="23">
                  <c:v>1565</c:v>
                </c:pt>
                <c:pt idx="24">
                  <c:v>1182</c:v>
                </c:pt>
                <c:pt idx="25">
                  <c:v>916</c:v>
                </c:pt>
                <c:pt idx="26">
                  <c:v>851</c:v>
                </c:pt>
                <c:pt idx="27">
                  <c:v>632</c:v>
                </c:pt>
                <c:pt idx="28">
                  <c:v>524</c:v>
                </c:pt>
                <c:pt idx="29">
                  <c:v>324</c:v>
                </c:pt>
                <c:pt idx="30">
                  <c:v>302</c:v>
                </c:pt>
                <c:pt idx="31">
                  <c:v>316</c:v>
                </c:pt>
                <c:pt idx="32">
                  <c:v>304</c:v>
                </c:pt>
                <c:pt idx="33">
                  <c:v>255</c:v>
                </c:pt>
                <c:pt idx="34">
                  <c:v>263</c:v>
                </c:pt>
                <c:pt idx="35">
                  <c:v>413</c:v>
                </c:pt>
                <c:pt idx="36">
                  <c:v>401</c:v>
                </c:pt>
                <c:pt idx="37">
                  <c:v>468</c:v>
                </c:pt>
                <c:pt idx="38">
                  <c:v>552</c:v>
                </c:pt>
                <c:pt idx="39">
                  <c:v>567</c:v>
                </c:pt>
                <c:pt idx="40">
                  <c:v>523</c:v>
                </c:pt>
                <c:pt idx="41">
                  <c:v>529</c:v>
                </c:pt>
                <c:pt idx="42">
                  <c:v>814</c:v>
                </c:pt>
                <c:pt idx="43">
                  <c:v>707</c:v>
                </c:pt>
                <c:pt idx="44">
                  <c:v>780</c:v>
                </c:pt>
                <c:pt idx="45">
                  <c:v>554</c:v>
                </c:pt>
                <c:pt idx="46">
                  <c:v>650</c:v>
                </c:pt>
                <c:pt idx="47">
                  <c:v>781</c:v>
                </c:pt>
                <c:pt idx="48">
                  <c:v>976</c:v>
                </c:pt>
                <c:pt idx="49">
                  <c:v>1445</c:v>
                </c:pt>
                <c:pt idx="50">
                  <c:v>1667</c:v>
                </c:pt>
                <c:pt idx="51">
                  <c:v>2111</c:v>
                </c:pt>
                <c:pt idx="52">
                  <c:v>1515</c:v>
                </c:pt>
                <c:pt idx="53">
                  <c:v>1419</c:v>
                </c:pt>
                <c:pt idx="54">
                  <c:v>818</c:v>
                </c:pt>
                <c:pt idx="55">
                  <c:v>760</c:v>
                </c:pt>
                <c:pt idx="56">
                  <c:v>612</c:v>
                </c:pt>
                <c:pt idx="57">
                  <c:v>590</c:v>
                </c:pt>
                <c:pt idx="58">
                  <c:v>698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9C6-4D95-9C07-65D01BAC89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7523200"/>
        <c:axId val="57529088"/>
      </c:barChart>
      <c:lineChart>
        <c:grouping val="standard"/>
        <c:varyColors val="0"/>
        <c:ser>
          <c:idx val="1"/>
          <c:order val="1"/>
          <c:tx>
            <c:strRef>
              <c:f>'CASOS SE 2021'!$C$1</c:f>
              <c:strCache>
                <c:ptCount val="1"/>
                <c:pt idx="0">
                  <c:v>Média de Casos Novos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'CASOS SE 2021'!$A$2:$A$60</c:f>
              <c:strCache>
                <c:ptCount val="59"/>
                <c:pt idx="0">
                  <c:v>SE 12</c:v>
                </c:pt>
                <c:pt idx="1">
                  <c:v>SE 13</c:v>
                </c:pt>
                <c:pt idx="2">
                  <c:v>SE 14</c:v>
                </c:pt>
                <c:pt idx="3">
                  <c:v>SE 15</c:v>
                </c:pt>
                <c:pt idx="4">
                  <c:v>SE 16</c:v>
                </c:pt>
                <c:pt idx="5">
                  <c:v>SE 17</c:v>
                </c:pt>
                <c:pt idx="6">
                  <c:v>SE 18</c:v>
                </c:pt>
                <c:pt idx="7">
                  <c:v>SE 19</c:v>
                </c:pt>
                <c:pt idx="8">
                  <c:v>SE 20</c:v>
                </c:pt>
                <c:pt idx="9">
                  <c:v>SE 21</c:v>
                </c:pt>
                <c:pt idx="10">
                  <c:v>SE 22</c:v>
                </c:pt>
                <c:pt idx="11">
                  <c:v>SE 23</c:v>
                </c:pt>
                <c:pt idx="12">
                  <c:v>SE 24</c:v>
                </c:pt>
                <c:pt idx="13">
                  <c:v>SE 25</c:v>
                </c:pt>
                <c:pt idx="14">
                  <c:v>SE 26</c:v>
                </c:pt>
                <c:pt idx="15">
                  <c:v>SE 27</c:v>
                </c:pt>
                <c:pt idx="16">
                  <c:v>SE 28</c:v>
                </c:pt>
                <c:pt idx="17">
                  <c:v>SE 29</c:v>
                </c:pt>
                <c:pt idx="18">
                  <c:v>SE 30</c:v>
                </c:pt>
                <c:pt idx="19">
                  <c:v>SE 31</c:v>
                </c:pt>
                <c:pt idx="20">
                  <c:v>SE 32</c:v>
                </c:pt>
                <c:pt idx="21">
                  <c:v>SE 33</c:v>
                </c:pt>
                <c:pt idx="22">
                  <c:v>SE 34</c:v>
                </c:pt>
                <c:pt idx="23">
                  <c:v>SE 35</c:v>
                </c:pt>
                <c:pt idx="24">
                  <c:v>SE 36</c:v>
                </c:pt>
                <c:pt idx="25">
                  <c:v>SE 37</c:v>
                </c:pt>
                <c:pt idx="26">
                  <c:v>SE 38</c:v>
                </c:pt>
                <c:pt idx="27">
                  <c:v>SE 39</c:v>
                </c:pt>
                <c:pt idx="28">
                  <c:v>SE 40</c:v>
                </c:pt>
                <c:pt idx="29">
                  <c:v>SE 41</c:v>
                </c:pt>
                <c:pt idx="30">
                  <c:v>SE 42</c:v>
                </c:pt>
                <c:pt idx="31">
                  <c:v>SE 43</c:v>
                </c:pt>
                <c:pt idx="32">
                  <c:v>SE 44</c:v>
                </c:pt>
                <c:pt idx="33">
                  <c:v>SE 45</c:v>
                </c:pt>
                <c:pt idx="34">
                  <c:v>SE 46</c:v>
                </c:pt>
                <c:pt idx="35">
                  <c:v>SE 47</c:v>
                </c:pt>
                <c:pt idx="36">
                  <c:v>SE 48</c:v>
                </c:pt>
                <c:pt idx="37">
                  <c:v>SE 49</c:v>
                </c:pt>
                <c:pt idx="38">
                  <c:v>SE 50</c:v>
                </c:pt>
                <c:pt idx="39">
                  <c:v>SE 51</c:v>
                </c:pt>
                <c:pt idx="40">
                  <c:v>SE 52</c:v>
                </c:pt>
                <c:pt idx="41">
                  <c:v>SE 53</c:v>
                </c:pt>
                <c:pt idx="42">
                  <c:v>SE 1</c:v>
                </c:pt>
                <c:pt idx="43">
                  <c:v>SE 2</c:v>
                </c:pt>
                <c:pt idx="44">
                  <c:v>SE 3</c:v>
                </c:pt>
                <c:pt idx="45">
                  <c:v>SE 4</c:v>
                </c:pt>
                <c:pt idx="46">
                  <c:v>SE 5</c:v>
                </c:pt>
                <c:pt idx="47">
                  <c:v>SE 6</c:v>
                </c:pt>
                <c:pt idx="48">
                  <c:v>SE 7</c:v>
                </c:pt>
                <c:pt idx="49">
                  <c:v>SE 8</c:v>
                </c:pt>
                <c:pt idx="50">
                  <c:v>SE 9</c:v>
                </c:pt>
                <c:pt idx="51">
                  <c:v>SE 10</c:v>
                </c:pt>
                <c:pt idx="52">
                  <c:v>SE 11</c:v>
                </c:pt>
                <c:pt idx="53">
                  <c:v>SE 12</c:v>
                </c:pt>
                <c:pt idx="54">
                  <c:v>SE 13</c:v>
                </c:pt>
                <c:pt idx="55">
                  <c:v>SE 14</c:v>
                </c:pt>
                <c:pt idx="56">
                  <c:v>SE 15</c:v>
                </c:pt>
                <c:pt idx="57">
                  <c:v>SE 16</c:v>
                </c:pt>
                <c:pt idx="58">
                  <c:v>SE 17 </c:v>
                </c:pt>
              </c:strCache>
            </c:strRef>
          </c:cat>
          <c:val>
            <c:numRef>
              <c:f>'CASOS SE 2021'!$C$2:$C$60</c:f>
              <c:numCache>
                <c:formatCode>General</c:formatCode>
                <c:ptCount val="59"/>
                <c:pt idx="2" formatCode="0.0">
                  <c:v>5.5</c:v>
                </c:pt>
                <c:pt idx="3" formatCode="0.0">
                  <c:v>3.5</c:v>
                </c:pt>
                <c:pt idx="4" formatCode="0.0">
                  <c:v>4.5</c:v>
                </c:pt>
                <c:pt idx="5" formatCode="0.0">
                  <c:v>6.5</c:v>
                </c:pt>
                <c:pt idx="6" formatCode="0.0">
                  <c:v>9</c:v>
                </c:pt>
                <c:pt idx="7" formatCode="0.0">
                  <c:v>30</c:v>
                </c:pt>
                <c:pt idx="8" formatCode="0.0">
                  <c:v>62.5</c:v>
                </c:pt>
                <c:pt idx="9" formatCode="0.0">
                  <c:v>90</c:v>
                </c:pt>
                <c:pt idx="10" formatCode="0.0">
                  <c:v>124.5</c:v>
                </c:pt>
                <c:pt idx="11" formatCode="0.0">
                  <c:v>167.5</c:v>
                </c:pt>
                <c:pt idx="12" formatCode="0.0">
                  <c:v>190.5</c:v>
                </c:pt>
                <c:pt idx="13" formatCode="0.0">
                  <c:v>189</c:v>
                </c:pt>
                <c:pt idx="14" formatCode="0.0">
                  <c:v>245</c:v>
                </c:pt>
                <c:pt idx="15" formatCode="0.0">
                  <c:v>353.5</c:v>
                </c:pt>
                <c:pt idx="16" formatCode="0.0">
                  <c:v>460</c:v>
                </c:pt>
                <c:pt idx="17" formatCode="0.0">
                  <c:v>568.5</c:v>
                </c:pt>
                <c:pt idx="18" formatCode="0.0">
                  <c:v>680</c:v>
                </c:pt>
                <c:pt idx="19" formatCode="0.0">
                  <c:v>839.5</c:v>
                </c:pt>
                <c:pt idx="20" formatCode="0.0">
                  <c:v>1064</c:v>
                </c:pt>
                <c:pt idx="21" formatCode="0.0">
                  <c:v>1238</c:v>
                </c:pt>
                <c:pt idx="22" formatCode="0.0">
                  <c:v>1609.5</c:v>
                </c:pt>
                <c:pt idx="23" formatCode="0.0">
                  <c:v>1844</c:v>
                </c:pt>
                <c:pt idx="24" formatCode="0.0">
                  <c:v>1662</c:v>
                </c:pt>
                <c:pt idx="25" formatCode="0.0">
                  <c:v>1373.5</c:v>
                </c:pt>
                <c:pt idx="26" formatCode="0.0">
                  <c:v>1049</c:v>
                </c:pt>
                <c:pt idx="27" formatCode="0.0">
                  <c:v>883.5</c:v>
                </c:pt>
                <c:pt idx="28" formatCode="0.0">
                  <c:v>741.5</c:v>
                </c:pt>
                <c:pt idx="29" formatCode="0.0">
                  <c:v>578</c:v>
                </c:pt>
                <c:pt idx="30" formatCode="0.0">
                  <c:v>424</c:v>
                </c:pt>
                <c:pt idx="31" formatCode="0.0">
                  <c:v>313</c:v>
                </c:pt>
                <c:pt idx="32" formatCode="0.0">
                  <c:v>309</c:v>
                </c:pt>
                <c:pt idx="33" formatCode="0.0">
                  <c:v>310</c:v>
                </c:pt>
                <c:pt idx="34" formatCode="0.0">
                  <c:v>279.5</c:v>
                </c:pt>
                <c:pt idx="35" formatCode="0.0">
                  <c:v>259</c:v>
                </c:pt>
                <c:pt idx="36" formatCode="0.0">
                  <c:v>338</c:v>
                </c:pt>
                <c:pt idx="37" formatCode="0.0">
                  <c:v>407</c:v>
                </c:pt>
                <c:pt idx="38" formatCode="0.0">
                  <c:v>434.5</c:v>
                </c:pt>
                <c:pt idx="39" formatCode="0.0">
                  <c:v>510</c:v>
                </c:pt>
                <c:pt idx="40" formatCode="0.0">
                  <c:v>559.5</c:v>
                </c:pt>
                <c:pt idx="41" formatCode="0.0">
                  <c:v>545</c:v>
                </c:pt>
                <c:pt idx="42" formatCode="0.0">
                  <c:v>526</c:v>
                </c:pt>
                <c:pt idx="43" formatCode="0.0">
                  <c:v>671.5</c:v>
                </c:pt>
                <c:pt idx="44" formatCode="0.0">
                  <c:v>760.5</c:v>
                </c:pt>
                <c:pt idx="45" formatCode="0.0">
                  <c:v>743.5</c:v>
                </c:pt>
                <c:pt idx="46" formatCode="0.0">
                  <c:v>667</c:v>
                </c:pt>
                <c:pt idx="47" formatCode="0.0">
                  <c:v>602</c:v>
                </c:pt>
                <c:pt idx="48" formatCode="0.0">
                  <c:v>715.5</c:v>
                </c:pt>
                <c:pt idx="49" formatCode="0.0">
                  <c:v>878.5</c:v>
                </c:pt>
                <c:pt idx="50" formatCode="0.0">
                  <c:v>1210.5</c:v>
                </c:pt>
                <c:pt idx="51" formatCode="0.0">
                  <c:v>1556</c:v>
                </c:pt>
                <c:pt idx="52" formatCode="0.0">
                  <c:v>1889</c:v>
                </c:pt>
                <c:pt idx="53" formatCode="0.0">
                  <c:v>1813</c:v>
                </c:pt>
                <c:pt idx="54" formatCode="0.0">
                  <c:v>1467</c:v>
                </c:pt>
                <c:pt idx="55" formatCode="0.0">
                  <c:v>1118.5</c:v>
                </c:pt>
                <c:pt idx="56" formatCode="0.0">
                  <c:v>789</c:v>
                </c:pt>
                <c:pt idx="57" formatCode="0.0">
                  <c:v>686</c:v>
                </c:pt>
                <c:pt idx="58" formatCode="0.0">
                  <c:v>601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29C6-4D95-9C07-65D01BAC89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7523200"/>
        <c:axId val="57529088"/>
      </c:lineChart>
      <c:catAx>
        <c:axId val="575232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7529088"/>
        <c:crosses val="autoZero"/>
        <c:auto val="1"/>
        <c:lblAlgn val="ctr"/>
        <c:lblOffset val="100"/>
        <c:noMultiLvlLbl val="0"/>
      </c:catAx>
      <c:valAx>
        <c:axId val="575290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75232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'TESTES por SE'!$S$83</c:f>
              <c:strCache>
                <c:ptCount val="1"/>
                <c:pt idx="0">
                  <c:v>TESTES REALIZADOS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4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DDF5-4929-AC9E-6AE22F14F552}"/>
                </c:ext>
              </c:extLst>
            </c:dLbl>
            <c:dLbl>
              <c:idx val="46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DDF5-4929-AC9E-6AE22F14F552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'TESTES por SE'!$R$84:$R$130</c:f>
              <c:strCache>
                <c:ptCount val="47"/>
                <c:pt idx="0">
                  <c:v>SE 24</c:v>
                </c:pt>
                <c:pt idx="1">
                  <c:v>SE 25</c:v>
                </c:pt>
                <c:pt idx="2">
                  <c:v>SE 26</c:v>
                </c:pt>
                <c:pt idx="3">
                  <c:v>SE 27</c:v>
                </c:pt>
                <c:pt idx="4">
                  <c:v>SE 28</c:v>
                </c:pt>
                <c:pt idx="5">
                  <c:v>SE 29</c:v>
                </c:pt>
                <c:pt idx="6">
                  <c:v>SE 30</c:v>
                </c:pt>
                <c:pt idx="7">
                  <c:v>SE 31</c:v>
                </c:pt>
                <c:pt idx="8">
                  <c:v>SE 32</c:v>
                </c:pt>
                <c:pt idx="9">
                  <c:v>SE 33</c:v>
                </c:pt>
                <c:pt idx="10">
                  <c:v>SE 34</c:v>
                </c:pt>
                <c:pt idx="11">
                  <c:v>SE 35</c:v>
                </c:pt>
                <c:pt idx="12">
                  <c:v>SE 36</c:v>
                </c:pt>
                <c:pt idx="13">
                  <c:v>SE 37</c:v>
                </c:pt>
                <c:pt idx="14">
                  <c:v>SE 38</c:v>
                </c:pt>
                <c:pt idx="15">
                  <c:v>SE 39</c:v>
                </c:pt>
                <c:pt idx="16">
                  <c:v>SE 40</c:v>
                </c:pt>
                <c:pt idx="17">
                  <c:v>SE 41</c:v>
                </c:pt>
                <c:pt idx="18">
                  <c:v>SE 42</c:v>
                </c:pt>
                <c:pt idx="19">
                  <c:v>SE 43</c:v>
                </c:pt>
                <c:pt idx="20">
                  <c:v>SE 44</c:v>
                </c:pt>
                <c:pt idx="21">
                  <c:v>SE 45</c:v>
                </c:pt>
                <c:pt idx="22">
                  <c:v>SE 46</c:v>
                </c:pt>
                <c:pt idx="23">
                  <c:v>SE 47</c:v>
                </c:pt>
                <c:pt idx="24">
                  <c:v>SE 48</c:v>
                </c:pt>
                <c:pt idx="25">
                  <c:v>SE 49</c:v>
                </c:pt>
                <c:pt idx="26">
                  <c:v>SE 50 </c:v>
                </c:pt>
                <c:pt idx="27">
                  <c:v>SE 51</c:v>
                </c:pt>
                <c:pt idx="28">
                  <c:v>SE 52</c:v>
                </c:pt>
                <c:pt idx="29">
                  <c:v>SE 53</c:v>
                </c:pt>
                <c:pt idx="30">
                  <c:v>SE 1</c:v>
                </c:pt>
                <c:pt idx="31">
                  <c:v>SE 2</c:v>
                </c:pt>
                <c:pt idx="32">
                  <c:v>SE 3 </c:v>
                </c:pt>
                <c:pt idx="33">
                  <c:v>SE 4</c:v>
                </c:pt>
                <c:pt idx="34">
                  <c:v>SE 5 </c:v>
                </c:pt>
                <c:pt idx="35">
                  <c:v>SE 6</c:v>
                </c:pt>
                <c:pt idx="36">
                  <c:v>SE 7</c:v>
                </c:pt>
                <c:pt idx="37">
                  <c:v>SE 8</c:v>
                </c:pt>
                <c:pt idx="38">
                  <c:v>SE 9</c:v>
                </c:pt>
                <c:pt idx="39">
                  <c:v>SE 10</c:v>
                </c:pt>
                <c:pt idx="40">
                  <c:v>SE 11</c:v>
                </c:pt>
                <c:pt idx="41">
                  <c:v>SE 12</c:v>
                </c:pt>
                <c:pt idx="42">
                  <c:v>SE 13</c:v>
                </c:pt>
                <c:pt idx="43">
                  <c:v>SE 14</c:v>
                </c:pt>
                <c:pt idx="44">
                  <c:v>SE 15</c:v>
                </c:pt>
                <c:pt idx="45">
                  <c:v>SE 16</c:v>
                </c:pt>
                <c:pt idx="46">
                  <c:v>SE 17</c:v>
                </c:pt>
              </c:strCache>
            </c:strRef>
          </c:cat>
          <c:val>
            <c:numRef>
              <c:f>'TESTES por SE'!$S$84:$S$130</c:f>
              <c:numCache>
                <c:formatCode>General</c:formatCode>
                <c:ptCount val="47"/>
                <c:pt idx="0">
                  <c:v>1166</c:v>
                </c:pt>
                <c:pt idx="1">
                  <c:v>2285</c:v>
                </c:pt>
                <c:pt idx="2">
                  <c:v>3176</c:v>
                </c:pt>
                <c:pt idx="3">
                  <c:v>3812</c:v>
                </c:pt>
                <c:pt idx="4">
                  <c:v>2692</c:v>
                </c:pt>
                <c:pt idx="5">
                  <c:v>2320</c:v>
                </c:pt>
                <c:pt idx="6">
                  <c:v>4681</c:v>
                </c:pt>
                <c:pt idx="7">
                  <c:v>4752</c:v>
                </c:pt>
                <c:pt idx="8">
                  <c:v>5146</c:v>
                </c:pt>
                <c:pt idx="9">
                  <c:v>6705</c:v>
                </c:pt>
                <c:pt idx="10">
                  <c:v>4758</c:v>
                </c:pt>
                <c:pt idx="11">
                  <c:v>4364</c:v>
                </c:pt>
                <c:pt idx="12">
                  <c:v>4081</c:v>
                </c:pt>
                <c:pt idx="13">
                  <c:v>2281</c:v>
                </c:pt>
                <c:pt idx="14">
                  <c:v>4225</c:v>
                </c:pt>
                <c:pt idx="15">
                  <c:v>2521</c:v>
                </c:pt>
                <c:pt idx="16">
                  <c:v>2066</c:v>
                </c:pt>
                <c:pt idx="17">
                  <c:v>2261</c:v>
                </c:pt>
                <c:pt idx="18">
                  <c:v>2471</c:v>
                </c:pt>
                <c:pt idx="19">
                  <c:v>2159</c:v>
                </c:pt>
                <c:pt idx="20">
                  <c:v>3414</c:v>
                </c:pt>
                <c:pt idx="21">
                  <c:v>3234</c:v>
                </c:pt>
                <c:pt idx="22">
                  <c:v>1501</c:v>
                </c:pt>
                <c:pt idx="23">
                  <c:v>1390</c:v>
                </c:pt>
                <c:pt idx="24">
                  <c:v>1770</c:v>
                </c:pt>
                <c:pt idx="25">
                  <c:v>1976</c:v>
                </c:pt>
                <c:pt idx="26">
                  <c:v>2018</c:v>
                </c:pt>
                <c:pt idx="27">
                  <c:v>2885</c:v>
                </c:pt>
                <c:pt idx="28">
                  <c:v>1727</c:v>
                </c:pt>
                <c:pt idx="29">
                  <c:v>1795</c:v>
                </c:pt>
                <c:pt idx="30">
                  <c:v>1995</c:v>
                </c:pt>
                <c:pt idx="31">
                  <c:v>1921</c:v>
                </c:pt>
                <c:pt idx="32">
                  <c:v>2951</c:v>
                </c:pt>
                <c:pt idx="33">
                  <c:v>2258</c:v>
                </c:pt>
                <c:pt idx="34">
                  <c:v>2187</c:v>
                </c:pt>
                <c:pt idx="35">
                  <c:v>4341</c:v>
                </c:pt>
                <c:pt idx="36">
                  <c:v>2502</c:v>
                </c:pt>
                <c:pt idx="37">
                  <c:v>3588</c:v>
                </c:pt>
                <c:pt idx="38">
                  <c:v>3818</c:v>
                </c:pt>
                <c:pt idx="39">
                  <c:v>4814</c:v>
                </c:pt>
                <c:pt idx="40">
                  <c:v>10915</c:v>
                </c:pt>
                <c:pt idx="41">
                  <c:v>3567</c:v>
                </c:pt>
                <c:pt idx="42">
                  <c:v>3061</c:v>
                </c:pt>
                <c:pt idx="43">
                  <c:v>2596</c:v>
                </c:pt>
                <c:pt idx="44">
                  <c:v>2869</c:v>
                </c:pt>
                <c:pt idx="45">
                  <c:v>2171</c:v>
                </c:pt>
                <c:pt idx="46">
                  <c:v>5302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DF5-4929-AC9E-6AE22F14F5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7553664"/>
        <c:axId val="57555200"/>
      </c:barChart>
      <c:catAx>
        <c:axId val="57553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7555200"/>
        <c:crosses val="autoZero"/>
        <c:auto val="1"/>
        <c:lblAlgn val="ctr"/>
        <c:lblOffset val="100"/>
        <c:noMultiLvlLbl val="0"/>
      </c:catAx>
      <c:valAx>
        <c:axId val="575552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755366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'gráfico percentual posit'!$C$3</c:f>
              <c:strCache>
                <c:ptCount val="1"/>
                <c:pt idx="0">
                  <c:v>TESTES REALIZADOS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4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89D9-48BE-9D04-11AA35839152}"/>
                </c:ext>
              </c:extLst>
            </c:dLbl>
            <c:dLbl>
              <c:idx val="46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89D9-48BE-9D04-11AA35839152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'gráfico percentual posit'!$B$4:$B$50</c:f>
              <c:strCache>
                <c:ptCount val="47"/>
                <c:pt idx="0">
                  <c:v>SE 24</c:v>
                </c:pt>
                <c:pt idx="1">
                  <c:v>SE 25</c:v>
                </c:pt>
                <c:pt idx="2">
                  <c:v>SE 26</c:v>
                </c:pt>
                <c:pt idx="3">
                  <c:v>SE 27</c:v>
                </c:pt>
                <c:pt idx="4">
                  <c:v>SE 28</c:v>
                </c:pt>
                <c:pt idx="5">
                  <c:v>SE 29</c:v>
                </c:pt>
                <c:pt idx="6">
                  <c:v>SE 30</c:v>
                </c:pt>
                <c:pt idx="7">
                  <c:v>SE 31</c:v>
                </c:pt>
                <c:pt idx="8">
                  <c:v>SE 32</c:v>
                </c:pt>
                <c:pt idx="9">
                  <c:v>SE 33</c:v>
                </c:pt>
                <c:pt idx="10">
                  <c:v>SE 34</c:v>
                </c:pt>
                <c:pt idx="11">
                  <c:v>SE 35</c:v>
                </c:pt>
                <c:pt idx="12">
                  <c:v>SE 36</c:v>
                </c:pt>
                <c:pt idx="13">
                  <c:v>SE 37</c:v>
                </c:pt>
                <c:pt idx="14">
                  <c:v>SE 38</c:v>
                </c:pt>
                <c:pt idx="15">
                  <c:v>SE 39</c:v>
                </c:pt>
                <c:pt idx="16">
                  <c:v>SE 40</c:v>
                </c:pt>
                <c:pt idx="17">
                  <c:v>SE 41</c:v>
                </c:pt>
                <c:pt idx="18">
                  <c:v>SE 42</c:v>
                </c:pt>
                <c:pt idx="19">
                  <c:v>SE 43</c:v>
                </c:pt>
                <c:pt idx="20">
                  <c:v>SE 44</c:v>
                </c:pt>
                <c:pt idx="21">
                  <c:v>SE 45</c:v>
                </c:pt>
                <c:pt idx="22">
                  <c:v>SE 46</c:v>
                </c:pt>
                <c:pt idx="23">
                  <c:v>SE 47</c:v>
                </c:pt>
                <c:pt idx="24">
                  <c:v>SE 48</c:v>
                </c:pt>
                <c:pt idx="25">
                  <c:v>SE 49</c:v>
                </c:pt>
                <c:pt idx="26">
                  <c:v>SE 50</c:v>
                </c:pt>
                <c:pt idx="27">
                  <c:v>SE 51</c:v>
                </c:pt>
                <c:pt idx="28">
                  <c:v>SE 52</c:v>
                </c:pt>
                <c:pt idx="29">
                  <c:v>SE 53</c:v>
                </c:pt>
                <c:pt idx="30">
                  <c:v>SE 1</c:v>
                </c:pt>
                <c:pt idx="31">
                  <c:v>SE 2</c:v>
                </c:pt>
                <c:pt idx="32">
                  <c:v>SE 3</c:v>
                </c:pt>
                <c:pt idx="33">
                  <c:v>SE 4</c:v>
                </c:pt>
                <c:pt idx="34">
                  <c:v>SE 5</c:v>
                </c:pt>
                <c:pt idx="35">
                  <c:v>SE 6</c:v>
                </c:pt>
                <c:pt idx="36">
                  <c:v>SE 7</c:v>
                </c:pt>
                <c:pt idx="37">
                  <c:v>SE 8</c:v>
                </c:pt>
                <c:pt idx="38">
                  <c:v>SE 9</c:v>
                </c:pt>
                <c:pt idx="39">
                  <c:v>SE 10</c:v>
                </c:pt>
                <c:pt idx="40">
                  <c:v>SE 11</c:v>
                </c:pt>
                <c:pt idx="41">
                  <c:v>SE 12</c:v>
                </c:pt>
                <c:pt idx="42">
                  <c:v>SE 13</c:v>
                </c:pt>
                <c:pt idx="43">
                  <c:v>SE 14</c:v>
                </c:pt>
                <c:pt idx="44">
                  <c:v>SE 15</c:v>
                </c:pt>
                <c:pt idx="45">
                  <c:v>SE 16</c:v>
                </c:pt>
                <c:pt idx="46">
                  <c:v>SE 17 </c:v>
                </c:pt>
              </c:strCache>
            </c:strRef>
          </c:cat>
          <c:val>
            <c:numRef>
              <c:f>'gráfico percentual posit'!$C$4:$C$50</c:f>
              <c:numCache>
                <c:formatCode>General</c:formatCode>
                <c:ptCount val="47"/>
                <c:pt idx="0">
                  <c:v>1166</c:v>
                </c:pt>
                <c:pt idx="1">
                  <c:v>2285</c:v>
                </c:pt>
                <c:pt idx="2">
                  <c:v>3176</c:v>
                </c:pt>
                <c:pt idx="3">
                  <c:v>3812</c:v>
                </c:pt>
                <c:pt idx="4">
                  <c:v>2692</c:v>
                </c:pt>
                <c:pt idx="5">
                  <c:v>2320</c:v>
                </c:pt>
                <c:pt idx="6">
                  <c:v>4681</c:v>
                </c:pt>
                <c:pt idx="7">
                  <c:v>4752</c:v>
                </c:pt>
                <c:pt idx="8">
                  <c:v>5146</c:v>
                </c:pt>
                <c:pt idx="9">
                  <c:v>6705</c:v>
                </c:pt>
                <c:pt idx="10">
                  <c:v>4168</c:v>
                </c:pt>
                <c:pt idx="11">
                  <c:v>4364</c:v>
                </c:pt>
                <c:pt idx="12">
                  <c:v>4081</c:v>
                </c:pt>
                <c:pt idx="13">
                  <c:v>2281</c:v>
                </c:pt>
                <c:pt idx="14">
                  <c:v>4225</c:v>
                </c:pt>
                <c:pt idx="15">
                  <c:v>2521</c:v>
                </c:pt>
                <c:pt idx="16">
                  <c:v>2066</c:v>
                </c:pt>
                <c:pt idx="17">
                  <c:v>2261</c:v>
                </c:pt>
                <c:pt idx="18">
                  <c:v>2471</c:v>
                </c:pt>
                <c:pt idx="19">
                  <c:v>2159</c:v>
                </c:pt>
                <c:pt idx="20">
                  <c:v>3414</c:v>
                </c:pt>
                <c:pt idx="21">
                  <c:v>3234</c:v>
                </c:pt>
                <c:pt idx="22">
                  <c:v>1501</c:v>
                </c:pt>
                <c:pt idx="23">
                  <c:v>1390</c:v>
                </c:pt>
                <c:pt idx="24">
                  <c:v>1770</c:v>
                </c:pt>
                <c:pt idx="25">
                  <c:v>1976</c:v>
                </c:pt>
                <c:pt idx="26">
                  <c:v>2018</c:v>
                </c:pt>
                <c:pt idx="27">
                  <c:v>2885</c:v>
                </c:pt>
                <c:pt idx="28">
                  <c:v>1727</c:v>
                </c:pt>
                <c:pt idx="29">
                  <c:v>1795</c:v>
                </c:pt>
                <c:pt idx="30">
                  <c:v>1995</c:v>
                </c:pt>
                <c:pt idx="31">
                  <c:v>1921</c:v>
                </c:pt>
                <c:pt idx="32">
                  <c:v>2951</c:v>
                </c:pt>
                <c:pt idx="33">
                  <c:v>2258</c:v>
                </c:pt>
                <c:pt idx="34">
                  <c:v>2187</c:v>
                </c:pt>
                <c:pt idx="35">
                  <c:v>4341</c:v>
                </c:pt>
                <c:pt idx="36">
                  <c:v>2502</c:v>
                </c:pt>
                <c:pt idx="37">
                  <c:v>3588</c:v>
                </c:pt>
                <c:pt idx="38">
                  <c:v>3818</c:v>
                </c:pt>
                <c:pt idx="39">
                  <c:v>4814</c:v>
                </c:pt>
                <c:pt idx="40">
                  <c:v>10915</c:v>
                </c:pt>
                <c:pt idx="41">
                  <c:v>3567</c:v>
                </c:pt>
                <c:pt idx="42">
                  <c:v>3061</c:v>
                </c:pt>
                <c:pt idx="43">
                  <c:v>2596</c:v>
                </c:pt>
                <c:pt idx="44">
                  <c:v>2869</c:v>
                </c:pt>
                <c:pt idx="45">
                  <c:v>2171</c:v>
                </c:pt>
                <c:pt idx="46">
                  <c:v>5302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89D9-48BE-9D04-11AA35839152}"/>
            </c:ext>
          </c:extLst>
        </c:ser>
        <c:ser>
          <c:idx val="1"/>
          <c:order val="1"/>
          <c:tx>
            <c:strRef>
              <c:f>'gráfico percentual posit'!$D$3</c:f>
              <c:strCache>
                <c:ptCount val="1"/>
                <c:pt idx="0">
                  <c:v>TOTAL CASOS NOVOS / SE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4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89D9-48BE-9D04-11AA35839152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'gráfico percentual posit'!$B$4:$B$50</c:f>
              <c:strCache>
                <c:ptCount val="47"/>
                <c:pt idx="0">
                  <c:v>SE 24</c:v>
                </c:pt>
                <c:pt idx="1">
                  <c:v>SE 25</c:v>
                </c:pt>
                <c:pt idx="2">
                  <c:v>SE 26</c:v>
                </c:pt>
                <c:pt idx="3">
                  <c:v>SE 27</c:v>
                </c:pt>
                <c:pt idx="4">
                  <c:v>SE 28</c:v>
                </c:pt>
                <c:pt idx="5">
                  <c:v>SE 29</c:v>
                </c:pt>
                <c:pt idx="6">
                  <c:v>SE 30</c:v>
                </c:pt>
                <c:pt idx="7">
                  <c:v>SE 31</c:v>
                </c:pt>
                <c:pt idx="8">
                  <c:v>SE 32</c:v>
                </c:pt>
                <c:pt idx="9">
                  <c:v>SE 33</c:v>
                </c:pt>
                <c:pt idx="10">
                  <c:v>SE 34</c:v>
                </c:pt>
                <c:pt idx="11">
                  <c:v>SE 35</c:v>
                </c:pt>
                <c:pt idx="12">
                  <c:v>SE 36</c:v>
                </c:pt>
                <c:pt idx="13">
                  <c:v>SE 37</c:v>
                </c:pt>
                <c:pt idx="14">
                  <c:v>SE 38</c:v>
                </c:pt>
                <c:pt idx="15">
                  <c:v>SE 39</c:v>
                </c:pt>
                <c:pt idx="16">
                  <c:v>SE 40</c:v>
                </c:pt>
                <c:pt idx="17">
                  <c:v>SE 41</c:v>
                </c:pt>
                <c:pt idx="18">
                  <c:v>SE 42</c:v>
                </c:pt>
                <c:pt idx="19">
                  <c:v>SE 43</c:v>
                </c:pt>
                <c:pt idx="20">
                  <c:v>SE 44</c:v>
                </c:pt>
                <c:pt idx="21">
                  <c:v>SE 45</c:v>
                </c:pt>
                <c:pt idx="22">
                  <c:v>SE 46</c:v>
                </c:pt>
                <c:pt idx="23">
                  <c:v>SE 47</c:v>
                </c:pt>
                <c:pt idx="24">
                  <c:v>SE 48</c:v>
                </c:pt>
                <c:pt idx="25">
                  <c:v>SE 49</c:v>
                </c:pt>
                <c:pt idx="26">
                  <c:v>SE 50</c:v>
                </c:pt>
                <c:pt idx="27">
                  <c:v>SE 51</c:v>
                </c:pt>
                <c:pt idx="28">
                  <c:v>SE 52</c:v>
                </c:pt>
                <c:pt idx="29">
                  <c:v>SE 53</c:v>
                </c:pt>
                <c:pt idx="30">
                  <c:v>SE 1</c:v>
                </c:pt>
                <c:pt idx="31">
                  <c:v>SE 2</c:v>
                </c:pt>
                <c:pt idx="32">
                  <c:v>SE 3</c:v>
                </c:pt>
                <c:pt idx="33">
                  <c:v>SE 4</c:v>
                </c:pt>
                <c:pt idx="34">
                  <c:v>SE 5</c:v>
                </c:pt>
                <c:pt idx="35">
                  <c:v>SE 6</c:v>
                </c:pt>
                <c:pt idx="36">
                  <c:v>SE 7</c:v>
                </c:pt>
                <c:pt idx="37">
                  <c:v>SE 8</c:v>
                </c:pt>
                <c:pt idx="38">
                  <c:v>SE 9</c:v>
                </c:pt>
                <c:pt idx="39">
                  <c:v>SE 10</c:v>
                </c:pt>
                <c:pt idx="40">
                  <c:v>SE 11</c:v>
                </c:pt>
                <c:pt idx="41">
                  <c:v>SE 12</c:v>
                </c:pt>
                <c:pt idx="42">
                  <c:v>SE 13</c:v>
                </c:pt>
                <c:pt idx="43">
                  <c:v>SE 14</c:v>
                </c:pt>
                <c:pt idx="44">
                  <c:v>SE 15</c:v>
                </c:pt>
                <c:pt idx="45">
                  <c:v>SE 16</c:v>
                </c:pt>
                <c:pt idx="46">
                  <c:v>SE 17 </c:v>
                </c:pt>
              </c:strCache>
            </c:strRef>
          </c:cat>
          <c:val>
            <c:numRef>
              <c:f>'gráfico percentual posit'!$D$4:$D$50</c:f>
              <c:numCache>
                <c:formatCode>General</c:formatCode>
                <c:ptCount val="47"/>
                <c:pt idx="0">
                  <c:v>189</c:v>
                </c:pt>
                <c:pt idx="1">
                  <c:v>301</c:v>
                </c:pt>
                <c:pt idx="2">
                  <c:v>406</c:v>
                </c:pt>
                <c:pt idx="3">
                  <c:v>514</c:v>
                </c:pt>
                <c:pt idx="4">
                  <c:v>623</c:v>
                </c:pt>
                <c:pt idx="5">
                  <c:v>737</c:v>
                </c:pt>
                <c:pt idx="6">
                  <c:v>942</c:v>
                </c:pt>
                <c:pt idx="7">
                  <c:v>1186</c:v>
                </c:pt>
                <c:pt idx="8">
                  <c:v>1290</c:v>
                </c:pt>
                <c:pt idx="9">
                  <c:v>1929</c:v>
                </c:pt>
                <c:pt idx="10">
                  <c:v>1759</c:v>
                </c:pt>
                <c:pt idx="11">
                  <c:v>1565</c:v>
                </c:pt>
                <c:pt idx="12">
                  <c:v>1182</c:v>
                </c:pt>
                <c:pt idx="13">
                  <c:v>916</c:v>
                </c:pt>
                <c:pt idx="14">
                  <c:v>851</c:v>
                </c:pt>
                <c:pt idx="15">
                  <c:v>632</c:v>
                </c:pt>
                <c:pt idx="16">
                  <c:v>524</c:v>
                </c:pt>
                <c:pt idx="17">
                  <c:v>324</c:v>
                </c:pt>
                <c:pt idx="18">
                  <c:v>302</c:v>
                </c:pt>
                <c:pt idx="19">
                  <c:v>316</c:v>
                </c:pt>
                <c:pt idx="20">
                  <c:v>304</c:v>
                </c:pt>
                <c:pt idx="21">
                  <c:v>255</c:v>
                </c:pt>
                <c:pt idx="22">
                  <c:v>263</c:v>
                </c:pt>
                <c:pt idx="23">
                  <c:v>413</c:v>
                </c:pt>
                <c:pt idx="24">
                  <c:v>401</c:v>
                </c:pt>
                <c:pt idx="25">
                  <c:v>468</c:v>
                </c:pt>
                <c:pt idx="26">
                  <c:v>552</c:v>
                </c:pt>
                <c:pt idx="27">
                  <c:v>567</c:v>
                </c:pt>
                <c:pt idx="28">
                  <c:v>523</c:v>
                </c:pt>
                <c:pt idx="29">
                  <c:v>529</c:v>
                </c:pt>
                <c:pt idx="30">
                  <c:v>814</c:v>
                </c:pt>
                <c:pt idx="31">
                  <c:v>709</c:v>
                </c:pt>
                <c:pt idx="32">
                  <c:v>780</c:v>
                </c:pt>
                <c:pt idx="33">
                  <c:v>554</c:v>
                </c:pt>
                <c:pt idx="34">
                  <c:v>650</c:v>
                </c:pt>
                <c:pt idx="35">
                  <c:v>781</c:v>
                </c:pt>
                <c:pt idx="36">
                  <c:v>976</c:v>
                </c:pt>
                <c:pt idx="37">
                  <c:v>1445</c:v>
                </c:pt>
                <c:pt idx="38">
                  <c:v>1667</c:v>
                </c:pt>
                <c:pt idx="39">
                  <c:v>2111</c:v>
                </c:pt>
                <c:pt idx="40">
                  <c:v>1511</c:v>
                </c:pt>
                <c:pt idx="41">
                  <c:v>1419</c:v>
                </c:pt>
                <c:pt idx="42">
                  <c:v>818</c:v>
                </c:pt>
                <c:pt idx="43">
                  <c:v>760</c:v>
                </c:pt>
                <c:pt idx="44">
                  <c:v>612</c:v>
                </c:pt>
                <c:pt idx="45">
                  <c:v>589</c:v>
                </c:pt>
                <c:pt idx="46">
                  <c:v>698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89D9-48BE-9D04-11AA358391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7628928"/>
        <c:axId val="57651200"/>
      </c:lineChart>
      <c:lineChart>
        <c:grouping val="standard"/>
        <c:varyColors val="0"/>
        <c:ser>
          <c:idx val="2"/>
          <c:order val="2"/>
          <c:tx>
            <c:strRef>
              <c:f>'gráfico percentual posit'!$E$3</c:f>
              <c:strCache>
                <c:ptCount val="1"/>
                <c:pt idx="0">
                  <c:v>PERCENTUAL DE POSITIVIDADE 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dLbls>
            <c:dLbl>
              <c:idx val="4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89D9-48BE-9D04-11AA35839152}"/>
                </c:ext>
              </c:extLst>
            </c:dLbl>
            <c:dLbl>
              <c:idx val="46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89D9-48BE-9D04-11AA35839152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'gráfico percentual posit'!$B$4:$B$50</c:f>
              <c:strCache>
                <c:ptCount val="47"/>
                <c:pt idx="0">
                  <c:v>SE 24</c:v>
                </c:pt>
                <c:pt idx="1">
                  <c:v>SE 25</c:v>
                </c:pt>
                <c:pt idx="2">
                  <c:v>SE 26</c:v>
                </c:pt>
                <c:pt idx="3">
                  <c:v>SE 27</c:v>
                </c:pt>
                <c:pt idx="4">
                  <c:v>SE 28</c:v>
                </c:pt>
                <c:pt idx="5">
                  <c:v>SE 29</c:v>
                </c:pt>
                <c:pt idx="6">
                  <c:v>SE 30</c:v>
                </c:pt>
                <c:pt idx="7">
                  <c:v>SE 31</c:v>
                </c:pt>
                <c:pt idx="8">
                  <c:v>SE 32</c:v>
                </c:pt>
                <c:pt idx="9">
                  <c:v>SE 33</c:v>
                </c:pt>
                <c:pt idx="10">
                  <c:v>SE 34</c:v>
                </c:pt>
                <c:pt idx="11">
                  <c:v>SE 35</c:v>
                </c:pt>
                <c:pt idx="12">
                  <c:v>SE 36</c:v>
                </c:pt>
                <c:pt idx="13">
                  <c:v>SE 37</c:v>
                </c:pt>
                <c:pt idx="14">
                  <c:v>SE 38</c:v>
                </c:pt>
                <c:pt idx="15">
                  <c:v>SE 39</c:v>
                </c:pt>
                <c:pt idx="16">
                  <c:v>SE 40</c:v>
                </c:pt>
                <c:pt idx="17">
                  <c:v>SE 41</c:v>
                </c:pt>
                <c:pt idx="18">
                  <c:v>SE 42</c:v>
                </c:pt>
                <c:pt idx="19">
                  <c:v>SE 43</c:v>
                </c:pt>
                <c:pt idx="20">
                  <c:v>SE 44</c:v>
                </c:pt>
                <c:pt idx="21">
                  <c:v>SE 45</c:v>
                </c:pt>
                <c:pt idx="22">
                  <c:v>SE 46</c:v>
                </c:pt>
                <c:pt idx="23">
                  <c:v>SE 47</c:v>
                </c:pt>
                <c:pt idx="24">
                  <c:v>SE 48</c:v>
                </c:pt>
                <c:pt idx="25">
                  <c:v>SE 49</c:v>
                </c:pt>
                <c:pt idx="26">
                  <c:v>SE 50</c:v>
                </c:pt>
                <c:pt idx="27">
                  <c:v>SE 51</c:v>
                </c:pt>
                <c:pt idx="28">
                  <c:v>SE 52</c:v>
                </c:pt>
                <c:pt idx="29">
                  <c:v>SE 53</c:v>
                </c:pt>
                <c:pt idx="30">
                  <c:v>SE 1</c:v>
                </c:pt>
                <c:pt idx="31">
                  <c:v>SE 2</c:v>
                </c:pt>
                <c:pt idx="32">
                  <c:v>SE 3</c:v>
                </c:pt>
                <c:pt idx="33">
                  <c:v>SE 4</c:v>
                </c:pt>
                <c:pt idx="34">
                  <c:v>SE 5</c:v>
                </c:pt>
                <c:pt idx="35">
                  <c:v>SE 6</c:v>
                </c:pt>
                <c:pt idx="36">
                  <c:v>SE 7</c:v>
                </c:pt>
                <c:pt idx="37">
                  <c:v>SE 8</c:v>
                </c:pt>
                <c:pt idx="38">
                  <c:v>SE 9</c:v>
                </c:pt>
                <c:pt idx="39">
                  <c:v>SE 10</c:v>
                </c:pt>
                <c:pt idx="40">
                  <c:v>SE 11</c:v>
                </c:pt>
                <c:pt idx="41">
                  <c:v>SE 12</c:v>
                </c:pt>
                <c:pt idx="42">
                  <c:v>SE 13</c:v>
                </c:pt>
                <c:pt idx="43">
                  <c:v>SE 14</c:v>
                </c:pt>
                <c:pt idx="44">
                  <c:v>SE 15</c:v>
                </c:pt>
                <c:pt idx="45">
                  <c:v>SE 16</c:v>
                </c:pt>
                <c:pt idx="46">
                  <c:v>SE 17 </c:v>
                </c:pt>
              </c:strCache>
            </c:strRef>
          </c:cat>
          <c:val>
            <c:numRef>
              <c:f>'gráfico percentual posit'!$E$4:$E$50</c:f>
              <c:numCache>
                <c:formatCode>0%</c:formatCode>
                <c:ptCount val="47"/>
                <c:pt idx="0">
                  <c:v>0.16</c:v>
                </c:pt>
                <c:pt idx="1">
                  <c:v>0.13</c:v>
                </c:pt>
                <c:pt idx="2">
                  <c:v>0.13</c:v>
                </c:pt>
                <c:pt idx="3">
                  <c:v>0.13</c:v>
                </c:pt>
                <c:pt idx="4">
                  <c:v>0.23</c:v>
                </c:pt>
                <c:pt idx="5">
                  <c:v>0.32</c:v>
                </c:pt>
                <c:pt idx="6">
                  <c:v>0.2</c:v>
                </c:pt>
                <c:pt idx="7">
                  <c:v>0.25</c:v>
                </c:pt>
                <c:pt idx="8">
                  <c:v>0.25</c:v>
                </c:pt>
                <c:pt idx="9">
                  <c:v>0.28999999999999998</c:v>
                </c:pt>
                <c:pt idx="10">
                  <c:v>0.42</c:v>
                </c:pt>
                <c:pt idx="11">
                  <c:v>0.36</c:v>
                </c:pt>
                <c:pt idx="12">
                  <c:v>0.28999999999999998</c:v>
                </c:pt>
                <c:pt idx="13">
                  <c:v>0.4</c:v>
                </c:pt>
                <c:pt idx="14">
                  <c:v>0.2</c:v>
                </c:pt>
                <c:pt idx="15">
                  <c:v>0.25</c:v>
                </c:pt>
                <c:pt idx="16">
                  <c:v>0.25</c:v>
                </c:pt>
                <c:pt idx="17">
                  <c:v>0.14000000000000001</c:v>
                </c:pt>
                <c:pt idx="18">
                  <c:v>0.12</c:v>
                </c:pt>
                <c:pt idx="19">
                  <c:v>0.15</c:v>
                </c:pt>
                <c:pt idx="20">
                  <c:v>0.09</c:v>
                </c:pt>
                <c:pt idx="21">
                  <c:v>0.08</c:v>
                </c:pt>
                <c:pt idx="22">
                  <c:v>0.18</c:v>
                </c:pt>
                <c:pt idx="23">
                  <c:v>0.3</c:v>
                </c:pt>
                <c:pt idx="24">
                  <c:v>0.23</c:v>
                </c:pt>
                <c:pt idx="25">
                  <c:v>0.24</c:v>
                </c:pt>
                <c:pt idx="26">
                  <c:v>0.27</c:v>
                </c:pt>
                <c:pt idx="27">
                  <c:v>0.2</c:v>
                </c:pt>
                <c:pt idx="28">
                  <c:v>0.3</c:v>
                </c:pt>
                <c:pt idx="29">
                  <c:v>0.28999999999999998</c:v>
                </c:pt>
                <c:pt idx="30">
                  <c:v>0.41</c:v>
                </c:pt>
                <c:pt idx="31">
                  <c:v>0.37</c:v>
                </c:pt>
                <c:pt idx="32">
                  <c:v>0.26</c:v>
                </c:pt>
                <c:pt idx="33">
                  <c:v>0.25</c:v>
                </c:pt>
                <c:pt idx="34">
                  <c:v>0.3</c:v>
                </c:pt>
                <c:pt idx="35">
                  <c:v>0.18</c:v>
                </c:pt>
                <c:pt idx="36">
                  <c:v>0.39</c:v>
                </c:pt>
                <c:pt idx="37">
                  <c:v>0.4</c:v>
                </c:pt>
                <c:pt idx="38">
                  <c:v>0.44</c:v>
                </c:pt>
                <c:pt idx="39">
                  <c:v>0.44</c:v>
                </c:pt>
                <c:pt idx="40">
                  <c:v>0.14000000000000001</c:v>
                </c:pt>
                <c:pt idx="41">
                  <c:v>0.4</c:v>
                </c:pt>
                <c:pt idx="42">
                  <c:v>0.27</c:v>
                </c:pt>
                <c:pt idx="43">
                  <c:v>0.28999999999999998</c:v>
                </c:pt>
                <c:pt idx="44">
                  <c:v>0.21</c:v>
                </c:pt>
                <c:pt idx="45">
                  <c:v>0.27</c:v>
                </c:pt>
                <c:pt idx="46">
                  <c:v>0.13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89D9-48BE-9D04-11AA358391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7652736"/>
        <c:axId val="57654272"/>
      </c:lineChart>
      <c:catAx>
        <c:axId val="57628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7651200"/>
        <c:crosses val="autoZero"/>
        <c:auto val="1"/>
        <c:lblAlgn val="ctr"/>
        <c:lblOffset val="100"/>
        <c:noMultiLvlLbl val="0"/>
      </c:catAx>
      <c:valAx>
        <c:axId val="576512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7628928"/>
        <c:crosses val="autoZero"/>
        <c:crossBetween val="between"/>
      </c:valAx>
      <c:catAx>
        <c:axId val="5765273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7654272"/>
        <c:crosses val="autoZero"/>
        <c:auto val="1"/>
        <c:lblAlgn val="ctr"/>
        <c:lblOffset val="100"/>
        <c:noMultiLvlLbl val="0"/>
      </c:catAx>
      <c:valAx>
        <c:axId val="57654272"/>
        <c:scaling>
          <c:orientation val="minMax"/>
        </c:scaling>
        <c:delete val="0"/>
        <c:axPos val="r"/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7652736"/>
        <c:crosses val="max"/>
        <c:crossBetween val="between"/>
      </c:valAx>
      <c:spPr>
        <a:noFill/>
        <a:ln w="25400">
          <a:noFill/>
        </a:ln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lineChart>
        <c:grouping val="stacked"/>
        <c:varyColors val="0"/>
        <c:ser>
          <c:idx val="0"/>
          <c:order val="0"/>
          <c:tx>
            <c:strRef>
              <c:f>'R SUAVIZADO'!$B$2</c:f>
              <c:strCache>
                <c:ptCount val="1"/>
                <c:pt idx="0">
                  <c:v> R0 (Número médio de reprodução do vírus)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48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C035-4FC9-B504-9D92A461B7AB}"/>
                </c:ext>
              </c:extLst>
            </c:dLbl>
            <c:dLbl>
              <c:idx val="52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C035-4FC9-B504-9D92A461B7AB}"/>
                </c:ext>
              </c:extLst>
            </c:dLbl>
            <c:dLbl>
              <c:idx val="56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C035-4FC9-B504-9D92A461B7AB}"/>
                </c:ext>
              </c:extLst>
            </c:dLbl>
            <c:dLbl>
              <c:idx val="57"/>
              <c:layout>
                <c:manualLayout>
                  <c:x val="-1.1149654044850841E-16"/>
                  <c:y val="-2.98471110047602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C035-4FC9-B504-9D92A461B7A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 SUAVIZADO'!$A$3:$A$60</c:f>
              <c:strCache>
                <c:ptCount val="58"/>
                <c:pt idx="0">
                  <c:v>SE 13</c:v>
                </c:pt>
                <c:pt idx="1">
                  <c:v>SE 14</c:v>
                </c:pt>
                <c:pt idx="2">
                  <c:v>SE 15</c:v>
                </c:pt>
                <c:pt idx="3">
                  <c:v>SE 16</c:v>
                </c:pt>
                <c:pt idx="4">
                  <c:v>SE 17</c:v>
                </c:pt>
                <c:pt idx="5">
                  <c:v>SE 18</c:v>
                </c:pt>
                <c:pt idx="6">
                  <c:v>SE 19</c:v>
                </c:pt>
                <c:pt idx="7">
                  <c:v>SE 20</c:v>
                </c:pt>
                <c:pt idx="8">
                  <c:v>SE 21</c:v>
                </c:pt>
                <c:pt idx="9">
                  <c:v>SE 22</c:v>
                </c:pt>
                <c:pt idx="10">
                  <c:v>SE 23</c:v>
                </c:pt>
                <c:pt idx="11">
                  <c:v>SE 24</c:v>
                </c:pt>
                <c:pt idx="12">
                  <c:v>SE 25</c:v>
                </c:pt>
                <c:pt idx="13">
                  <c:v>SE 26</c:v>
                </c:pt>
                <c:pt idx="14">
                  <c:v>SE 27</c:v>
                </c:pt>
                <c:pt idx="15">
                  <c:v>SE 28</c:v>
                </c:pt>
                <c:pt idx="16">
                  <c:v>SE 29</c:v>
                </c:pt>
                <c:pt idx="17">
                  <c:v>SE 30</c:v>
                </c:pt>
                <c:pt idx="18">
                  <c:v>SE 31</c:v>
                </c:pt>
                <c:pt idx="19">
                  <c:v>SE 32</c:v>
                </c:pt>
                <c:pt idx="20">
                  <c:v>SE 33</c:v>
                </c:pt>
                <c:pt idx="21">
                  <c:v>SE 34</c:v>
                </c:pt>
                <c:pt idx="22">
                  <c:v>SE 35</c:v>
                </c:pt>
                <c:pt idx="23">
                  <c:v>SE 36</c:v>
                </c:pt>
                <c:pt idx="24">
                  <c:v>SE 37</c:v>
                </c:pt>
                <c:pt idx="25">
                  <c:v>SE 38</c:v>
                </c:pt>
                <c:pt idx="26">
                  <c:v>SE 39</c:v>
                </c:pt>
                <c:pt idx="27">
                  <c:v>SE 40</c:v>
                </c:pt>
                <c:pt idx="28">
                  <c:v>SE 41</c:v>
                </c:pt>
                <c:pt idx="29">
                  <c:v>SE 42</c:v>
                </c:pt>
                <c:pt idx="30">
                  <c:v>SE 43</c:v>
                </c:pt>
                <c:pt idx="31">
                  <c:v>SE 44 </c:v>
                </c:pt>
                <c:pt idx="32">
                  <c:v>SE 45</c:v>
                </c:pt>
                <c:pt idx="33">
                  <c:v>SE 46</c:v>
                </c:pt>
                <c:pt idx="34">
                  <c:v>SE 47</c:v>
                </c:pt>
                <c:pt idx="35">
                  <c:v>SE 48 </c:v>
                </c:pt>
                <c:pt idx="36">
                  <c:v>SE 49</c:v>
                </c:pt>
                <c:pt idx="37">
                  <c:v>SE 50</c:v>
                </c:pt>
                <c:pt idx="38">
                  <c:v>SE 51</c:v>
                </c:pt>
                <c:pt idx="39">
                  <c:v>SE 52</c:v>
                </c:pt>
                <c:pt idx="40">
                  <c:v>SE 53</c:v>
                </c:pt>
                <c:pt idx="41">
                  <c:v>SE 1</c:v>
                </c:pt>
                <c:pt idx="42">
                  <c:v>SE 2</c:v>
                </c:pt>
                <c:pt idx="43">
                  <c:v>SE 3</c:v>
                </c:pt>
                <c:pt idx="44">
                  <c:v>SE 4</c:v>
                </c:pt>
                <c:pt idx="45">
                  <c:v>SE 5</c:v>
                </c:pt>
                <c:pt idx="46">
                  <c:v>SE 6</c:v>
                </c:pt>
                <c:pt idx="47">
                  <c:v>SE 7</c:v>
                </c:pt>
                <c:pt idx="48">
                  <c:v>SE 8</c:v>
                </c:pt>
                <c:pt idx="49">
                  <c:v>SE 9</c:v>
                </c:pt>
                <c:pt idx="50">
                  <c:v>SE 10</c:v>
                </c:pt>
                <c:pt idx="51">
                  <c:v>SE 11</c:v>
                </c:pt>
                <c:pt idx="52">
                  <c:v>SE 12</c:v>
                </c:pt>
                <c:pt idx="53">
                  <c:v>SE 13</c:v>
                </c:pt>
                <c:pt idx="54">
                  <c:v>SE 14</c:v>
                </c:pt>
                <c:pt idx="55">
                  <c:v>SE 15</c:v>
                </c:pt>
                <c:pt idx="56">
                  <c:v>SE 16</c:v>
                </c:pt>
                <c:pt idx="57">
                  <c:v>SE 17 </c:v>
                </c:pt>
              </c:strCache>
            </c:strRef>
          </c:cat>
          <c:val>
            <c:numRef>
              <c:f>'R SUAVIZADO'!$B$3:$B$60</c:f>
              <c:numCache>
                <c:formatCode>General</c:formatCode>
                <c:ptCount val="58"/>
                <c:pt idx="0">
                  <c:v>6.58</c:v>
                </c:pt>
                <c:pt idx="1">
                  <c:v>0.84</c:v>
                </c:pt>
                <c:pt idx="2" formatCode="0.00">
                  <c:v>1.7</c:v>
                </c:pt>
                <c:pt idx="3">
                  <c:v>1.92</c:v>
                </c:pt>
                <c:pt idx="4">
                  <c:v>1.57</c:v>
                </c:pt>
                <c:pt idx="5">
                  <c:v>3.51</c:v>
                </c:pt>
                <c:pt idx="6">
                  <c:v>2.97</c:v>
                </c:pt>
                <c:pt idx="7">
                  <c:v>1.79</c:v>
                </c:pt>
                <c:pt idx="8">
                  <c:v>1.79</c:v>
                </c:pt>
                <c:pt idx="9">
                  <c:v>1.79</c:v>
                </c:pt>
                <c:pt idx="10">
                  <c:v>1.24</c:v>
                </c:pt>
                <c:pt idx="11">
                  <c:v>1.28</c:v>
                </c:pt>
                <c:pt idx="12">
                  <c:v>1.55</c:v>
                </c:pt>
                <c:pt idx="13">
                  <c:v>1.64</c:v>
                </c:pt>
                <c:pt idx="14">
                  <c:v>1.57</c:v>
                </c:pt>
                <c:pt idx="15">
                  <c:v>1.49</c:v>
                </c:pt>
                <c:pt idx="16" formatCode="0.00">
                  <c:v>1.3</c:v>
                </c:pt>
                <c:pt idx="17">
                  <c:v>1.45</c:v>
                </c:pt>
                <c:pt idx="18">
                  <c:v>1.47</c:v>
                </c:pt>
                <c:pt idx="19">
                  <c:v>1.43</c:v>
                </c:pt>
                <c:pt idx="20">
                  <c:v>1.41</c:v>
                </c:pt>
                <c:pt idx="21">
                  <c:v>1.48</c:v>
                </c:pt>
                <c:pt idx="22">
                  <c:v>1.07</c:v>
                </c:pt>
                <c:pt idx="23">
                  <c:v>0.89</c:v>
                </c:pt>
                <c:pt idx="24">
                  <c:v>0.76</c:v>
                </c:pt>
                <c:pt idx="25">
                  <c:v>0.78</c:v>
                </c:pt>
                <c:pt idx="26">
                  <c:v>0.71</c:v>
                </c:pt>
                <c:pt idx="27">
                  <c:v>0.65</c:v>
                </c:pt>
                <c:pt idx="28">
                  <c:v>0.52</c:v>
                </c:pt>
                <c:pt idx="29">
                  <c:v>0.64</c:v>
                </c:pt>
                <c:pt idx="30" formatCode="0.00">
                  <c:v>0.79</c:v>
                </c:pt>
                <c:pt idx="31">
                  <c:v>0.87</c:v>
                </c:pt>
                <c:pt idx="32">
                  <c:v>0.82</c:v>
                </c:pt>
                <c:pt idx="33">
                  <c:v>0.74</c:v>
                </c:pt>
                <c:pt idx="34">
                  <c:v>1.48</c:v>
                </c:pt>
                <c:pt idx="35">
                  <c:v>1.25</c:v>
                </c:pt>
                <c:pt idx="36">
                  <c:v>1.18</c:v>
                </c:pt>
                <c:pt idx="37" formatCode="0.00">
                  <c:v>1.4</c:v>
                </c:pt>
                <c:pt idx="38" formatCode="0.00">
                  <c:v>1.3</c:v>
                </c:pt>
                <c:pt idx="39" formatCode="0.00">
                  <c:v>1.1000000000000001</c:v>
                </c:pt>
                <c:pt idx="40">
                  <c:v>1.06</c:v>
                </c:pt>
                <c:pt idx="41">
                  <c:v>1.23</c:v>
                </c:pt>
                <c:pt idx="42">
                  <c:v>0.97</c:v>
                </c:pt>
                <c:pt idx="43" formatCode="0.00">
                  <c:v>1.2</c:v>
                </c:pt>
                <c:pt idx="44">
                  <c:v>1.21</c:v>
                </c:pt>
                <c:pt idx="45">
                  <c:v>1.19</c:v>
                </c:pt>
                <c:pt idx="46">
                  <c:v>1.42</c:v>
                </c:pt>
                <c:pt idx="47">
                  <c:v>1.37</c:v>
                </c:pt>
                <c:pt idx="48">
                  <c:v>1.83</c:v>
                </c:pt>
                <c:pt idx="49">
                  <c:v>1.56</c:v>
                </c:pt>
                <c:pt idx="50">
                  <c:v>1.61</c:v>
                </c:pt>
                <c:pt idx="51">
                  <c:v>1.1599999999999999</c:v>
                </c:pt>
                <c:pt idx="52">
                  <c:v>0.98</c:v>
                </c:pt>
                <c:pt idx="53">
                  <c:v>0.75</c:v>
                </c:pt>
                <c:pt idx="54">
                  <c:v>0.74</c:v>
                </c:pt>
                <c:pt idx="55">
                  <c:v>0.68</c:v>
                </c:pt>
                <c:pt idx="56" formatCode="0.00">
                  <c:v>0.8</c:v>
                </c:pt>
                <c:pt idx="57">
                  <c:v>1.1100000000000001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C035-4FC9-B504-9D92A461B7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7756288"/>
        <c:axId val="57762176"/>
      </c:lineChart>
      <c:catAx>
        <c:axId val="57756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7762176"/>
        <c:crosses val="autoZero"/>
        <c:auto val="1"/>
        <c:lblAlgn val="ctr"/>
        <c:lblOffset val="100"/>
        <c:noMultiLvlLbl val="0"/>
      </c:catAx>
      <c:valAx>
        <c:axId val="577621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77562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'PROJEÇÃO CASOS R ZERO'!$B$2</c:f>
              <c:strCache>
                <c:ptCount val="1"/>
                <c:pt idx="0">
                  <c:v>Média R 0 SE Anterior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'PROJEÇÃO CASOS R ZERO'!$A$3:$A$54</c:f>
              <c:strCache>
                <c:ptCount val="52"/>
                <c:pt idx="0">
                  <c:v>SE 19</c:v>
                </c:pt>
                <c:pt idx="1">
                  <c:v>SE 20</c:v>
                </c:pt>
                <c:pt idx="2">
                  <c:v>SE 21</c:v>
                </c:pt>
                <c:pt idx="3">
                  <c:v>SE 22</c:v>
                </c:pt>
                <c:pt idx="4">
                  <c:v>SE 23</c:v>
                </c:pt>
                <c:pt idx="5">
                  <c:v>SE 24</c:v>
                </c:pt>
                <c:pt idx="6">
                  <c:v>SE 25</c:v>
                </c:pt>
                <c:pt idx="7">
                  <c:v>SE 26</c:v>
                </c:pt>
                <c:pt idx="8">
                  <c:v>SE 27</c:v>
                </c:pt>
                <c:pt idx="9">
                  <c:v>SE 28</c:v>
                </c:pt>
                <c:pt idx="10">
                  <c:v>SE 29</c:v>
                </c:pt>
                <c:pt idx="11">
                  <c:v>SE 30</c:v>
                </c:pt>
                <c:pt idx="12">
                  <c:v>SE 31</c:v>
                </c:pt>
                <c:pt idx="13">
                  <c:v>SE 32</c:v>
                </c:pt>
                <c:pt idx="14">
                  <c:v>SE 33</c:v>
                </c:pt>
                <c:pt idx="15">
                  <c:v>SE 34</c:v>
                </c:pt>
                <c:pt idx="16">
                  <c:v>SE 35</c:v>
                </c:pt>
                <c:pt idx="17">
                  <c:v>SE 36</c:v>
                </c:pt>
                <c:pt idx="18">
                  <c:v>SE 37</c:v>
                </c:pt>
                <c:pt idx="19">
                  <c:v>SE 38</c:v>
                </c:pt>
                <c:pt idx="20">
                  <c:v>SE 39</c:v>
                </c:pt>
                <c:pt idx="21">
                  <c:v>SE 40</c:v>
                </c:pt>
                <c:pt idx="22">
                  <c:v>SE 41</c:v>
                </c:pt>
                <c:pt idx="23">
                  <c:v>SE 42</c:v>
                </c:pt>
                <c:pt idx="24">
                  <c:v>SE 43</c:v>
                </c:pt>
                <c:pt idx="25">
                  <c:v>SE 44</c:v>
                </c:pt>
                <c:pt idx="26">
                  <c:v>SE 45</c:v>
                </c:pt>
                <c:pt idx="27">
                  <c:v>SE 46</c:v>
                </c:pt>
                <c:pt idx="28">
                  <c:v>SE 47</c:v>
                </c:pt>
                <c:pt idx="29">
                  <c:v>SE 48</c:v>
                </c:pt>
                <c:pt idx="30">
                  <c:v>SE 49</c:v>
                </c:pt>
                <c:pt idx="31">
                  <c:v>SE 50 </c:v>
                </c:pt>
                <c:pt idx="32">
                  <c:v>SE 51</c:v>
                </c:pt>
                <c:pt idx="33">
                  <c:v>SE 52</c:v>
                </c:pt>
                <c:pt idx="34">
                  <c:v>SE 53</c:v>
                </c:pt>
                <c:pt idx="35">
                  <c:v>SE 1</c:v>
                </c:pt>
                <c:pt idx="36">
                  <c:v>SE 2</c:v>
                </c:pt>
                <c:pt idx="37">
                  <c:v>SE 3</c:v>
                </c:pt>
                <c:pt idx="38">
                  <c:v>SE 4</c:v>
                </c:pt>
                <c:pt idx="39">
                  <c:v>SE 5</c:v>
                </c:pt>
                <c:pt idx="40">
                  <c:v>SE 6</c:v>
                </c:pt>
                <c:pt idx="41">
                  <c:v>SE 7</c:v>
                </c:pt>
                <c:pt idx="42">
                  <c:v>SE 8</c:v>
                </c:pt>
                <c:pt idx="43">
                  <c:v>SE 9</c:v>
                </c:pt>
                <c:pt idx="44">
                  <c:v>SE 10</c:v>
                </c:pt>
                <c:pt idx="45">
                  <c:v>SE 11</c:v>
                </c:pt>
                <c:pt idx="46">
                  <c:v>SE 12</c:v>
                </c:pt>
                <c:pt idx="47">
                  <c:v>SE 13</c:v>
                </c:pt>
                <c:pt idx="48">
                  <c:v>SE 14</c:v>
                </c:pt>
                <c:pt idx="49">
                  <c:v>SE 15</c:v>
                </c:pt>
                <c:pt idx="50">
                  <c:v>SE 16</c:v>
                </c:pt>
                <c:pt idx="51">
                  <c:v>SE 17 </c:v>
                </c:pt>
              </c:strCache>
            </c:strRef>
          </c:cat>
          <c:val>
            <c:numRef>
              <c:f>'PROJEÇÃO CASOS R ZERO'!$B$3:$B$54</c:f>
              <c:numCache>
                <c:formatCode>General</c:formatCode>
                <c:ptCount val="52"/>
                <c:pt idx="0">
                  <c:v>2.97</c:v>
                </c:pt>
                <c:pt idx="1">
                  <c:v>1.79</c:v>
                </c:pt>
                <c:pt idx="2">
                  <c:v>1.79</c:v>
                </c:pt>
                <c:pt idx="3">
                  <c:v>1.79</c:v>
                </c:pt>
                <c:pt idx="4">
                  <c:v>1.24</c:v>
                </c:pt>
                <c:pt idx="5">
                  <c:v>1.28</c:v>
                </c:pt>
                <c:pt idx="6">
                  <c:v>1.55</c:v>
                </c:pt>
                <c:pt idx="7">
                  <c:v>1.64</c:v>
                </c:pt>
                <c:pt idx="8">
                  <c:v>1.57</c:v>
                </c:pt>
                <c:pt idx="9">
                  <c:v>1.49</c:v>
                </c:pt>
                <c:pt idx="10">
                  <c:v>1.3</c:v>
                </c:pt>
                <c:pt idx="11">
                  <c:v>1.45</c:v>
                </c:pt>
                <c:pt idx="12">
                  <c:v>1.47</c:v>
                </c:pt>
                <c:pt idx="13">
                  <c:v>1.43</c:v>
                </c:pt>
                <c:pt idx="14">
                  <c:v>1.41</c:v>
                </c:pt>
                <c:pt idx="15">
                  <c:v>1.48</c:v>
                </c:pt>
                <c:pt idx="16">
                  <c:v>1.07</c:v>
                </c:pt>
                <c:pt idx="17">
                  <c:v>0.89</c:v>
                </c:pt>
                <c:pt idx="18">
                  <c:v>0.76</c:v>
                </c:pt>
                <c:pt idx="19">
                  <c:v>0.78</c:v>
                </c:pt>
                <c:pt idx="20">
                  <c:v>0.71</c:v>
                </c:pt>
                <c:pt idx="21">
                  <c:v>0.65</c:v>
                </c:pt>
                <c:pt idx="22">
                  <c:v>0.52</c:v>
                </c:pt>
                <c:pt idx="23" formatCode="0.00">
                  <c:v>0.64</c:v>
                </c:pt>
                <c:pt idx="24">
                  <c:v>0.78</c:v>
                </c:pt>
                <c:pt idx="25">
                  <c:v>0.87</c:v>
                </c:pt>
                <c:pt idx="26">
                  <c:v>0.82</c:v>
                </c:pt>
                <c:pt idx="27">
                  <c:v>0.74</c:v>
                </c:pt>
                <c:pt idx="28">
                  <c:v>1.48</c:v>
                </c:pt>
                <c:pt idx="29">
                  <c:v>1.25</c:v>
                </c:pt>
                <c:pt idx="30">
                  <c:v>1.18</c:v>
                </c:pt>
                <c:pt idx="31" formatCode="0.00">
                  <c:v>1.4</c:v>
                </c:pt>
                <c:pt idx="32" formatCode="0.00">
                  <c:v>1.3</c:v>
                </c:pt>
                <c:pt idx="33" formatCode="0.00">
                  <c:v>1.1000000000000001</c:v>
                </c:pt>
                <c:pt idx="34">
                  <c:v>1.06</c:v>
                </c:pt>
                <c:pt idx="35">
                  <c:v>1.23</c:v>
                </c:pt>
                <c:pt idx="36">
                  <c:v>0.97</c:v>
                </c:pt>
                <c:pt idx="37" formatCode="0.00">
                  <c:v>1.2</c:v>
                </c:pt>
                <c:pt idx="38">
                  <c:v>1.21</c:v>
                </c:pt>
                <c:pt idx="39">
                  <c:v>1.19</c:v>
                </c:pt>
                <c:pt idx="40">
                  <c:v>1.42</c:v>
                </c:pt>
                <c:pt idx="41">
                  <c:v>1.37</c:v>
                </c:pt>
                <c:pt idx="42">
                  <c:v>1.83</c:v>
                </c:pt>
                <c:pt idx="43">
                  <c:v>1.56</c:v>
                </c:pt>
                <c:pt idx="44">
                  <c:v>1.61</c:v>
                </c:pt>
                <c:pt idx="45">
                  <c:v>1.1599999999999999</c:v>
                </c:pt>
                <c:pt idx="46">
                  <c:v>0.98</c:v>
                </c:pt>
                <c:pt idx="47">
                  <c:v>0.75</c:v>
                </c:pt>
                <c:pt idx="48">
                  <c:v>0.74</c:v>
                </c:pt>
                <c:pt idx="49">
                  <c:v>0.68</c:v>
                </c:pt>
                <c:pt idx="50" formatCode="0.00">
                  <c:v>0.8</c:v>
                </c:pt>
                <c:pt idx="51">
                  <c:v>1.1100000000000001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8E6-4014-9FAA-1BF86E73CB01}"/>
            </c:ext>
          </c:extLst>
        </c:ser>
        <c:ser>
          <c:idx val="1"/>
          <c:order val="1"/>
          <c:tx>
            <c:strRef>
              <c:f>'PROJEÇÃO CASOS R ZERO'!$C$2</c:f>
              <c:strCache>
                <c:ptCount val="1"/>
                <c:pt idx="0">
                  <c:v>Total de Casos Novos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'PROJEÇÃO CASOS R ZERO'!$A$3:$A$54</c:f>
              <c:strCache>
                <c:ptCount val="52"/>
                <c:pt idx="0">
                  <c:v>SE 19</c:v>
                </c:pt>
                <c:pt idx="1">
                  <c:v>SE 20</c:v>
                </c:pt>
                <c:pt idx="2">
                  <c:v>SE 21</c:v>
                </c:pt>
                <c:pt idx="3">
                  <c:v>SE 22</c:v>
                </c:pt>
                <c:pt idx="4">
                  <c:v>SE 23</c:v>
                </c:pt>
                <c:pt idx="5">
                  <c:v>SE 24</c:v>
                </c:pt>
                <c:pt idx="6">
                  <c:v>SE 25</c:v>
                </c:pt>
                <c:pt idx="7">
                  <c:v>SE 26</c:v>
                </c:pt>
                <c:pt idx="8">
                  <c:v>SE 27</c:v>
                </c:pt>
                <c:pt idx="9">
                  <c:v>SE 28</c:v>
                </c:pt>
                <c:pt idx="10">
                  <c:v>SE 29</c:v>
                </c:pt>
                <c:pt idx="11">
                  <c:v>SE 30</c:v>
                </c:pt>
                <c:pt idx="12">
                  <c:v>SE 31</c:v>
                </c:pt>
                <c:pt idx="13">
                  <c:v>SE 32</c:v>
                </c:pt>
                <c:pt idx="14">
                  <c:v>SE 33</c:v>
                </c:pt>
                <c:pt idx="15">
                  <c:v>SE 34</c:v>
                </c:pt>
                <c:pt idx="16">
                  <c:v>SE 35</c:v>
                </c:pt>
                <c:pt idx="17">
                  <c:v>SE 36</c:v>
                </c:pt>
                <c:pt idx="18">
                  <c:v>SE 37</c:v>
                </c:pt>
                <c:pt idx="19">
                  <c:v>SE 38</c:v>
                </c:pt>
                <c:pt idx="20">
                  <c:v>SE 39</c:v>
                </c:pt>
                <c:pt idx="21">
                  <c:v>SE 40</c:v>
                </c:pt>
                <c:pt idx="22">
                  <c:v>SE 41</c:v>
                </c:pt>
                <c:pt idx="23">
                  <c:v>SE 42</c:v>
                </c:pt>
                <c:pt idx="24">
                  <c:v>SE 43</c:v>
                </c:pt>
                <c:pt idx="25">
                  <c:v>SE 44</c:v>
                </c:pt>
                <c:pt idx="26">
                  <c:v>SE 45</c:v>
                </c:pt>
                <c:pt idx="27">
                  <c:v>SE 46</c:v>
                </c:pt>
                <c:pt idx="28">
                  <c:v>SE 47</c:v>
                </c:pt>
                <c:pt idx="29">
                  <c:v>SE 48</c:v>
                </c:pt>
                <c:pt idx="30">
                  <c:v>SE 49</c:v>
                </c:pt>
                <c:pt idx="31">
                  <c:v>SE 50 </c:v>
                </c:pt>
                <c:pt idx="32">
                  <c:v>SE 51</c:v>
                </c:pt>
                <c:pt idx="33">
                  <c:v>SE 52</c:v>
                </c:pt>
                <c:pt idx="34">
                  <c:v>SE 53</c:v>
                </c:pt>
                <c:pt idx="35">
                  <c:v>SE 1</c:v>
                </c:pt>
                <c:pt idx="36">
                  <c:v>SE 2</c:v>
                </c:pt>
                <c:pt idx="37">
                  <c:v>SE 3</c:v>
                </c:pt>
                <c:pt idx="38">
                  <c:v>SE 4</c:v>
                </c:pt>
                <c:pt idx="39">
                  <c:v>SE 5</c:v>
                </c:pt>
                <c:pt idx="40">
                  <c:v>SE 6</c:v>
                </c:pt>
                <c:pt idx="41">
                  <c:v>SE 7</c:v>
                </c:pt>
                <c:pt idx="42">
                  <c:v>SE 8</c:v>
                </c:pt>
                <c:pt idx="43">
                  <c:v>SE 9</c:v>
                </c:pt>
                <c:pt idx="44">
                  <c:v>SE 10</c:v>
                </c:pt>
                <c:pt idx="45">
                  <c:v>SE 11</c:v>
                </c:pt>
                <c:pt idx="46">
                  <c:v>SE 12</c:v>
                </c:pt>
                <c:pt idx="47">
                  <c:v>SE 13</c:v>
                </c:pt>
                <c:pt idx="48">
                  <c:v>SE 14</c:v>
                </c:pt>
                <c:pt idx="49">
                  <c:v>SE 15</c:v>
                </c:pt>
                <c:pt idx="50">
                  <c:v>SE 16</c:v>
                </c:pt>
                <c:pt idx="51">
                  <c:v>SE 17 </c:v>
                </c:pt>
              </c:strCache>
            </c:strRef>
          </c:cat>
          <c:val>
            <c:numRef>
              <c:f>'PROJEÇÃO CASOS R ZERO'!$C$3:$C$54</c:f>
              <c:numCache>
                <c:formatCode>General</c:formatCode>
                <c:ptCount val="52"/>
                <c:pt idx="0">
                  <c:v>74</c:v>
                </c:pt>
                <c:pt idx="1">
                  <c:v>106</c:v>
                </c:pt>
                <c:pt idx="2">
                  <c:v>143</c:v>
                </c:pt>
                <c:pt idx="3">
                  <c:v>192</c:v>
                </c:pt>
                <c:pt idx="4">
                  <c:v>189</c:v>
                </c:pt>
                <c:pt idx="5">
                  <c:v>189</c:v>
                </c:pt>
                <c:pt idx="6">
                  <c:v>301</c:v>
                </c:pt>
                <c:pt idx="7">
                  <c:v>406</c:v>
                </c:pt>
                <c:pt idx="8">
                  <c:v>514</c:v>
                </c:pt>
                <c:pt idx="9">
                  <c:v>623</c:v>
                </c:pt>
                <c:pt idx="10">
                  <c:v>737</c:v>
                </c:pt>
                <c:pt idx="11">
                  <c:v>942</c:v>
                </c:pt>
                <c:pt idx="12">
                  <c:v>1186</c:v>
                </c:pt>
                <c:pt idx="13">
                  <c:v>1290</c:v>
                </c:pt>
                <c:pt idx="14">
                  <c:v>1929</c:v>
                </c:pt>
                <c:pt idx="15">
                  <c:v>1759</c:v>
                </c:pt>
                <c:pt idx="16">
                  <c:v>1565</c:v>
                </c:pt>
                <c:pt idx="17">
                  <c:v>1182</c:v>
                </c:pt>
                <c:pt idx="18">
                  <c:v>916</c:v>
                </c:pt>
                <c:pt idx="19">
                  <c:v>851</c:v>
                </c:pt>
                <c:pt idx="20">
                  <c:v>632</c:v>
                </c:pt>
                <c:pt idx="21">
                  <c:v>524</c:v>
                </c:pt>
                <c:pt idx="22">
                  <c:v>324</c:v>
                </c:pt>
                <c:pt idx="23">
                  <c:v>302</c:v>
                </c:pt>
                <c:pt idx="24">
                  <c:v>316</c:v>
                </c:pt>
                <c:pt idx="25">
                  <c:v>304</c:v>
                </c:pt>
                <c:pt idx="26">
                  <c:v>255</c:v>
                </c:pt>
                <c:pt idx="27">
                  <c:v>264</c:v>
                </c:pt>
                <c:pt idx="28">
                  <c:v>413</c:v>
                </c:pt>
                <c:pt idx="29">
                  <c:v>401</c:v>
                </c:pt>
                <c:pt idx="30">
                  <c:v>468</c:v>
                </c:pt>
                <c:pt idx="31">
                  <c:v>552</c:v>
                </c:pt>
                <c:pt idx="32">
                  <c:v>567</c:v>
                </c:pt>
                <c:pt idx="33">
                  <c:v>523</c:v>
                </c:pt>
                <c:pt idx="34">
                  <c:v>529</c:v>
                </c:pt>
                <c:pt idx="35">
                  <c:v>814</c:v>
                </c:pt>
                <c:pt idx="36">
                  <c:v>709</c:v>
                </c:pt>
                <c:pt idx="37">
                  <c:v>780</c:v>
                </c:pt>
                <c:pt idx="38">
                  <c:v>554</c:v>
                </c:pt>
                <c:pt idx="39">
                  <c:v>650</c:v>
                </c:pt>
                <c:pt idx="40">
                  <c:v>781</c:v>
                </c:pt>
                <c:pt idx="41">
                  <c:v>977</c:v>
                </c:pt>
                <c:pt idx="42">
                  <c:v>1445</c:v>
                </c:pt>
                <c:pt idx="43">
                  <c:v>1665</c:v>
                </c:pt>
                <c:pt idx="44">
                  <c:v>2107</c:v>
                </c:pt>
                <c:pt idx="45">
                  <c:v>1511</c:v>
                </c:pt>
                <c:pt idx="46">
                  <c:v>1419</c:v>
                </c:pt>
                <c:pt idx="47">
                  <c:v>818</c:v>
                </c:pt>
                <c:pt idx="48">
                  <c:v>760</c:v>
                </c:pt>
                <c:pt idx="49">
                  <c:v>612</c:v>
                </c:pt>
                <c:pt idx="50">
                  <c:v>589</c:v>
                </c:pt>
                <c:pt idx="51">
                  <c:v>698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8E6-4014-9FAA-1BF86E73CB01}"/>
            </c:ext>
          </c:extLst>
        </c:ser>
        <c:ser>
          <c:idx val="2"/>
          <c:order val="2"/>
          <c:tx>
            <c:strRef>
              <c:f>'PROJEÇÃO CASOS R ZERO'!$D$2</c:f>
              <c:strCache>
                <c:ptCount val="1"/>
                <c:pt idx="0">
                  <c:v>Projeção Casos Novos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'PROJEÇÃO CASOS R ZERO'!$A$3:$A$54</c:f>
              <c:strCache>
                <c:ptCount val="52"/>
                <c:pt idx="0">
                  <c:v>SE 19</c:v>
                </c:pt>
                <c:pt idx="1">
                  <c:v>SE 20</c:v>
                </c:pt>
                <c:pt idx="2">
                  <c:v>SE 21</c:v>
                </c:pt>
                <c:pt idx="3">
                  <c:v>SE 22</c:v>
                </c:pt>
                <c:pt idx="4">
                  <c:v>SE 23</c:v>
                </c:pt>
                <c:pt idx="5">
                  <c:v>SE 24</c:v>
                </c:pt>
                <c:pt idx="6">
                  <c:v>SE 25</c:v>
                </c:pt>
                <c:pt idx="7">
                  <c:v>SE 26</c:v>
                </c:pt>
                <c:pt idx="8">
                  <c:v>SE 27</c:v>
                </c:pt>
                <c:pt idx="9">
                  <c:v>SE 28</c:v>
                </c:pt>
                <c:pt idx="10">
                  <c:v>SE 29</c:v>
                </c:pt>
                <c:pt idx="11">
                  <c:v>SE 30</c:v>
                </c:pt>
                <c:pt idx="12">
                  <c:v>SE 31</c:v>
                </c:pt>
                <c:pt idx="13">
                  <c:v>SE 32</c:v>
                </c:pt>
                <c:pt idx="14">
                  <c:v>SE 33</c:v>
                </c:pt>
                <c:pt idx="15">
                  <c:v>SE 34</c:v>
                </c:pt>
                <c:pt idx="16">
                  <c:v>SE 35</c:v>
                </c:pt>
                <c:pt idx="17">
                  <c:v>SE 36</c:v>
                </c:pt>
                <c:pt idx="18">
                  <c:v>SE 37</c:v>
                </c:pt>
                <c:pt idx="19">
                  <c:v>SE 38</c:v>
                </c:pt>
                <c:pt idx="20">
                  <c:v>SE 39</c:v>
                </c:pt>
                <c:pt idx="21">
                  <c:v>SE 40</c:v>
                </c:pt>
                <c:pt idx="22">
                  <c:v>SE 41</c:v>
                </c:pt>
                <c:pt idx="23">
                  <c:v>SE 42</c:v>
                </c:pt>
                <c:pt idx="24">
                  <c:v>SE 43</c:v>
                </c:pt>
                <c:pt idx="25">
                  <c:v>SE 44</c:v>
                </c:pt>
                <c:pt idx="26">
                  <c:v>SE 45</c:v>
                </c:pt>
                <c:pt idx="27">
                  <c:v>SE 46</c:v>
                </c:pt>
                <c:pt idx="28">
                  <c:v>SE 47</c:v>
                </c:pt>
                <c:pt idx="29">
                  <c:v>SE 48</c:v>
                </c:pt>
                <c:pt idx="30">
                  <c:v>SE 49</c:v>
                </c:pt>
                <c:pt idx="31">
                  <c:v>SE 50 </c:v>
                </c:pt>
                <c:pt idx="32">
                  <c:v>SE 51</c:v>
                </c:pt>
                <c:pt idx="33">
                  <c:v>SE 52</c:v>
                </c:pt>
                <c:pt idx="34">
                  <c:v>SE 53</c:v>
                </c:pt>
                <c:pt idx="35">
                  <c:v>SE 1</c:v>
                </c:pt>
                <c:pt idx="36">
                  <c:v>SE 2</c:v>
                </c:pt>
                <c:pt idx="37">
                  <c:v>SE 3</c:v>
                </c:pt>
                <c:pt idx="38">
                  <c:v>SE 4</c:v>
                </c:pt>
                <c:pt idx="39">
                  <c:v>SE 5</c:v>
                </c:pt>
                <c:pt idx="40">
                  <c:v>SE 6</c:v>
                </c:pt>
                <c:pt idx="41">
                  <c:v>SE 7</c:v>
                </c:pt>
                <c:pt idx="42">
                  <c:v>SE 8</c:v>
                </c:pt>
                <c:pt idx="43">
                  <c:v>SE 9</c:v>
                </c:pt>
                <c:pt idx="44">
                  <c:v>SE 10</c:v>
                </c:pt>
                <c:pt idx="45">
                  <c:v>SE 11</c:v>
                </c:pt>
                <c:pt idx="46">
                  <c:v>SE 12</c:v>
                </c:pt>
                <c:pt idx="47">
                  <c:v>SE 13</c:v>
                </c:pt>
                <c:pt idx="48">
                  <c:v>SE 14</c:v>
                </c:pt>
                <c:pt idx="49">
                  <c:v>SE 15</c:v>
                </c:pt>
                <c:pt idx="50">
                  <c:v>SE 16</c:v>
                </c:pt>
                <c:pt idx="51">
                  <c:v>SE 17 </c:v>
                </c:pt>
              </c:strCache>
            </c:strRef>
          </c:cat>
          <c:val>
            <c:numRef>
              <c:f>'PROJEÇÃO CASOS R ZERO'!$D$3:$D$54</c:f>
              <c:numCache>
                <c:formatCode>General</c:formatCode>
                <c:ptCount val="52"/>
                <c:pt idx="0">
                  <c:v>179</c:v>
                </c:pt>
                <c:pt idx="1">
                  <c:v>220</c:v>
                </c:pt>
                <c:pt idx="2">
                  <c:v>189</c:v>
                </c:pt>
                <c:pt idx="3">
                  <c:v>255</c:v>
                </c:pt>
                <c:pt idx="4">
                  <c:v>343</c:v>
                </c:pt>
                <c:pt idx="5">
                  <c:v>235</c:v>
                </c:pt>
                <c:pt idx="6">
                  <c:v>243</c:v>
                </c:pt>
                <c:pt idx="7">
                  <c:v>465</c:v>
                </c:pt>
                <c:pt idx="8">
                  <c:v>665</c:v>
                </c:pt>
                <c:pt idx="9">
                  <c:v>805</c:v>
                </c:pt>
                <c:pt idx="10">
                  <c:v>929</c:v>
                </c:pt>
                <c:pt idx="11">
                  <c:v>961</c:v>
                </c:pt>
                <c:pt idx="12">
                  <c:v>1367</c:v>
                </c:pt>
                <c:pt idx="13">
                  <c:v>1743</c:v>
                </c:pt>
                <c:pt idx="14">
                  <c:v>1840</c:v>
                </c:pt>
                <c:pt idx="15">
                  <c:v>2725</c:v>
                </c:pt>
                <c:pt idx="16">
                  <c:v>2603</c:v>
                </c:pt>
                <c:pt idx="17">
                  <c:v>1672</c:v>
                </c:pt>
                <c:pt idx="18">
                  <c:v>1054</c:v>
                </c:pt>
                <c:pt idx="19">
                  <c:v>694</c:v>
                </c:pt>
                <c:pt idx="20">
                  <c:v>664</c:v>
                </c:pt>
                <c:pt idx="21">
                  <c:v>447</c:v>
                </c:pt>
                <c:pt idx="22">
                  <c:v>341</c:v>
                </c:pt>
                <c:pt idx="23" formatCode="0">
                  <c:v>168</c:v>
                </c:pt>
                <c:pt idx="24">
                  <c:v>193</c:v>
                </c:pt>
                <c:pt idx="25">
                  <c:v>247</c:v>
                </c:pt>
                <c:pt idx="26">
                  <c:v>263</c:v>
                </c:pt>
                <c:pt idx="27">
                  <c:v>209</c:v>
                </c:pt>
                <c:pt idx="28">
                  <c:v>195</c:v>
                </c:pt>
                <c:pt idx="29">
                  <c:v>614</c:v>
                </c:pt>
                <c:pt idx="30">
                  <c:v>501</c:v>
                </c:pt>
                <c:pt idx="31">
                  <c:v>553</c:v>
                </c:pt>
                <c:pt idx="32">
                  <c:v>758</c:v>
                </c:pt>
                <c:pt idx="33">
                  <c:v>735</c:v>
                </c:pt>
                <c:pt idx="34">
                  <c:v>576</c:v>
                </c:pt>
                <c:pt idx="35">
                  <c:v>562</c:v>
                </c:pt>
                <c:pt idx="36">
                  <c:v>998</c:v>
                </c:pt>
                <c:pt idx="37">
                  <c:v>684</c:v>
                </c:pt>
                <c:pt idx="38">
                  <c:v>938</c:v>
                </c:pt>
                <c:pt idx="39">
                  <c:v>668</c:v>
                </c:pt>
                <c:pt idx="40">
                  <c:v>719</c:v>
                </c:pt>
                <c:pt idx="41">
                  <c:v>1104</c:v>
                </c:pt>
                <c:pt idx="42">
                  <c:v>1337</c:v>
                </c:pt>
                <c:pt idx="43">
                  <c:v>2647</c:v>
                </c:pt>
                <c:pt idx="44">
                  <c:v>2588</c:v>
                </c:pt>
                <c:pt idx="45">
                  <c:v>3403</c:v>
                </c:pt>
                <c:pt idx="46">
                  <c:v>1755</c:v>
                </c:pt>
                <c:pt idx="47">
                  <c:v>1394</c:v>
                </c:pt>
                <c:pt idx="48">
                  <c:v>613</c:v>
                </c:pt>
                <c:pt idx="49">
                  <c:v>566</c:v>
                </c:pt>
                <c:pt idx="50">
                  <c:v>418</c:v>
                </c:pt>
                <c:pt idx="51">
                  <c:v>472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88E6-4014-9FAA-1BF86E73CB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7942016"/>
        <c:axId val="57943552"/>
      </c:barChart>
      <c:catAx>
        <c:axId val="57942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7943552"/>
        <c:crosses val="autoZero"/>
        <c:auto val="1"/>
        <c:lblAlgn val="ctr"/>
        <c:lblOffset val="100"/>
        <c:noMultiLvlLbl val="0"/>
      </c:catAx>
      <c:valAx>
        <c:axId val="579435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79420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'ÓBITOS por SE'!$AG$89</c:f>
              <c:strCache>
                <c:ptCount val="1"/>
                <c:pt idx="0">
                  <c:v>ÓBITOS NOVOS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47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6D71-4513-8889-D570946CC049}"/>
                </c:ext>
              </c:extLst>
            </c:dLbl>
            <c:dLbl>
              <c:idx val="48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6D71-4513-8889-D570946CC049}"/>
                </c:ext>
              </c:extLst>
            </c:dLbl>
            <c:dLbl>
              <c:idx val="49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6D71-4513-8889-D570946CC049}"/>
                </c:ext>
              </c:extLst>
            </c:dLbl>
            <c:dLbl>
              <c:idx val="54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6D71-4513-8889-D570946CC049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'ÓBITOS por SE'!$AF$90:$AF$144</c:f>
              <c:strCache>
                <c:ptCount val="55"/>
                <c:pt idx="0">
                  <c:v>SE 16</c:v>
                </c:pt>
                <c:pt idx="1">
                  <c:v>SE 17</c:v>
                </c:pt>
                <c:pt idx="2">
                  <c:v>SE 18</c:v>
                </c:pt>
                <c:pt idx="3">
                  <c:v>SE 19</c:v>
                </c:pt>
                <c:pt idx="4">
                  <c:v>SE 20 </c:v>
                </c:pt>
                <c:pt idx="5">
                  <c:v>SE 21</c:v>
                </c:pt>
                <c:pt idx="6">
                  <c:v>SE 22</c:v>
                </c:pt>
                <c:pt idx="7">
                  <c:v>SE 23</c:v>
                </c:pt>
                <c:pt idx="8">
                  <c:v>SE 24</c:v>
                </c:pt>
                <c:pt idx="9">
                  <c:v>SE 25</c:v>
                </c:pt>
                <c:pt idx="10">
                  <c:v>SE 26</c:v>
                </c:pt>
                <c:pt idx="11">
                  <c:v>SE 27</c:v>
                </c:pt>
                <c:pt idx="12">
                  <c:v>SE 28</c:v>
                </c:pt>
                <c:pt idx="13">
                  <c:v>SE 29</c:v>
                </c:pt>
                <c:pt idx="14">
                  <c:v>SE 30</c:v>
                </c:pt>
                <c:pt idx="15">
                  <c:v>SE 31</c:v>
                </c:pt>
                <c:pt idx="16">
                  <c:v>SE 32</c:v>
                </c:pt>
                <c:pt idx="17">
                  <c:v>SE 33</c:v>
                </c:pt>
                <c:pt idx="18">
                  <c:v>SE 34</c:v>
                </c:pt>
                <c:pt idx="19">
                  <c:v>SE 35</c:v>
                </c:pt>
                <c:pt idx="20">
                  <c:v>SE 36</c:v>
                </c:pt>
                <c:pt idx="21">
                  <c:v>SE 37</c:v>
                </c:pt>
                <c:pt idx="22">
                  <c:v>SE 38</c:v>
                </c:pt>
                <c:pt idx="23">
                  <c:v>SE 39</c:v>
                </c:pt>
                <c:pt idx="24">
                  <c:v>SE 40</c:v>
                </c:pt>
                <c:pt idx="25">
                  <c:v>SE 41</c:v>
                </c:pt>
                <c:pt idx="26">
                  <c:v>SE 42</c:v>
                </c:pt>
                <c:pt idx="27">
                  <c:v>SE  43</c:v>
                </c:pt>
                <c:pt idx="28">
                  <c:v>SE  44</c:v>
                </c:pt>
                <c:pt idx="29">
                  <c:v>SE  45</c:v>
                </c:pt>
                <c:pt idx="30">
                  <c:v>SE  46</c:v>
                </c:pt>
                <c:pt idx="31">
                  <c:v>SE 47 </c:v>
                </c:pt>
                <c:pt idx="32">
                  <c:v>SE 48</c:v>
                </c:pt>
                <c:pt idx="33">
                  <c:v>SE 49</c:v>
                </c:pt>
                <c:pt idx="34">
                  <c:v>SE 50</c:v>
                </c:pt>
                <c:pt idx="35">
                  <c:v>SE 51</c:v>
                </c:pt>
                <c:pt idx="36">
                  <c:v>SE 52</c:v>
                </c:pt>
                <c:pt idx="37">
                  <c:v>SE 53</c:v>
                </c:pt>
                <c:pt idx="38">
                  <c:v>SE 1</c:v>
                </c:pt>
                <c:pt idx="39">
                  <c:v>SE 2</c:v>
                </c:pt>
                <c:pt idx="40">
                  <c:v>SE 3</c:v>
                </c:pt>
                <c:pt idx="41">
                  <c:v>SE 4</c:v>
                </c:pt>
                <c:pt idx="42">
                  <c:v>SE 5</c:v>
                </c:pt>
                <c:pt idx="43">
                  <c:v>SE 6</c:v>
                </c:pt>
                <c:pt idx="44">
                  <c:v>SE 7</c:v>
                </c:pt>
                <c:pt idx="45">
                  <c:v>SE 8</c:v>
                </c:pt>
                <c:pt idx="46">
                  <c:v>SE 9</c:v>
                </c:pt>
                <c:pt idx="47">
                  <c:v>SE 10</c:v>
                </c:pt>
                <c:pt idx="48">
                  <c:v>SE 11</c:v>
                </c:pt>
                <c:pt idx="49">
                  <c:v>SE 12</c:v>
                </c:pt>
                <c:pt idx="50">
                  <c:v>SE 13</c:v>
                </c:pt>
                <c:pt idx="51">
                  <c:v>SE 14 </c:v>
                </c:pt>
                <c:pt idx="52">
                  <c:v>SE 15</c:v>
                </c:pt>
                <c:pt idx="53">
                  <c:v>SE 16</c:v>
                </c:pt>
                <c:pt idx="54">
                  <c:v>SE 17 </c:v>
                </c:pt>
              </c:strCache>
            </c:strRef>
          </c:cat>
          <c:val>
            <c:numRef>
              <c:f>'ÓBITOS por SE'!$AG$90:$AG$144</c:f>
              <c:numCache>
                <c:formatCode>General</c:formatCode>
                <c:ptCount val="55"/>
                <c:pt idx="0">
                  <c:v>1</c:v>
                </c:pt>
                <c:pt idx="1">
                  <c:v>0</c:v>
                </c:pt>
                <c:pt idx="2">
                  <c:v>1</c:v>
                </c:pt>
                <c:pt idx="3">
                  <c:v>0</c:v>
                </c:pt>
                <c:pt idx="4">
                  <c:v>1</c:v>
                </c:pt>
                <c:pt idx="5">
                  <c:v>1</c:v>
                </c:pt>
                <c:pt idx="6">
                  <c:v>3</c:v>
                </c:pt>
                <c:pt idx="7">
                  <c:v>1</c:v>
                </c:pt>
                <c:pt idx="8">
                  <c:v>3</c:v>
                </c:pt>
                <c:pt idx="9">
                  <c:v>4</c:v>
                </c:pt>
                <c:pt idx="10">
                  <c:v>2</c:v>
                </c:pt>
                <c:pt idx="11">
                  <c:v>3</c:v>
                </c:pt>
                <c:pt idx="12">
                  <c:v>7</c:v>
                </c:pt>
                <c:pt idx="13">
                  <c:v>3</c:v>
                </c:pt>
                <c:pt idx="14">
                  <c:v>5</c:v>
                </c:pt>
                <c:pt idx="15">
                  <c:v>13</c:v>
                </c:pt>
                <c:pt idx="16">
                  <c:v>10</c:v>
                </c:pt>
                <c:pt idx="17">
                  <c:v>9</c:v>
                </c:pt>
                <c:pt idx="18">
                  <c:v>17</c:v>
                </c:pt>
                <c:pt idx="19">
                  <c:v>16</c:v>
                </c:pt>
                <c:pt idx="20">
                  <c:v>23</c:v>
                </c:pt>
                <c:pt idx="21">
                  <c:v>14</c:v>
                </c:pt>
                <c:pt idx="22">
                  <c:v>16</c:v>
                </c:pt>
                <c:pt idx="23">
                  <c:v>10</c:v>
                </c:pt>
                <c:pt idx="24">
                  <c:v>6</c:v>
                </c:pt>
                <c:pt idx="25">
                  <c:v>8</c:v>
                </c:pt>
                <c:pt idx="26">
                  <c:v>7</c:v>
                </c:pt>
                <c:pt idx="27">
                  <c:v>6</c:v>
                </c:pt>
                <c:pt idx="28">
                  <c:v>2</c:v>
                </c:pt>
                <c:pt idx="29">
                  <c:v>3</c:v>
                </c:pt>
                <c:pt idx="30">
                  <c:v>3</c:v>
                </c:pt>
                <c:pt idx="31">
                  <c:v>0</c:v>
                </c:pt>
                <c:pt idx="32">
                  <c:v>2</c:v>
                </c:pt>
                <c:pt idx="33">
                  <c:v>4</c:v>
                </c:pt>
                <c:pt idx="34">
                  <c:v>3</c:v>
                </c:pt>
                <c:pt idx="35">
                  <c:v>5</c:v>
                </c:pt>
                <c:pt idx="36">
                  <c:v>7</c:v>
                </c:pt>
                <c:pt idx="37">
                  <c:v>3</c:v>
                </c:pt>
                <c:pt idx="38">
                  <c:v>5</c:v>
                </c:pt>
                <c:pt idx="39">
                  <c:v>5</c:v>
                </c:pt>
                <c:pt idx="40">
                  <c:v>6</c:v>
                </c:pt>
                <c:pt idx="41">
                  <c:v>6</c:v>
                </c:pt>
                <c:pt idx="42">
                  <c:v>5</c:v>
                </c:pt>
                <c:pt idx="43">
                  <c:v>4</c:v>
                </c:pt>
                <c:pt idx="44">
                  <c:v>8</c:v>
                </c:pt>
                <c:pt idx="45">
                  <c:v>13</c:v>
                </c:pt>
                <c:pt idx="46">
                  <c:v>21</c:v>
                </c:pt>
                <c:pt idx="47">
                  <c:v>35</c:v>
                </c:pt>
                <c:pt idx="48">
                  <c:v>28</c:v>
                </c:pt>
                <c:pt idx="49">
                  <c:v>34</c:v>
                </c:pt>
                <c:pt idx="50">
                  <c:v>26</c:v>
                </c:pt>
                <c:pt idx="51">
                  <c:v>24</c:v>
                </c:pt>
                <c:pt idx="52">
                  <c:v>15</c:v>
                </c:pt>
                <c:pt idx="53">
                  <c:v>12</c:v>
                </c:pt>
                <c:pt idx="54">
                  <c:v>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D71-4513-8889-D570946CC0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7971840"/>
        <c:axId val="57973376"/>
      </c:barChart>
      <c:catAx>
        <c:axId val="57971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7973376"/>
        <c:crosses val="autoZero"/>
        <c:auto val="1"/>
        <c:lblAlgn val="ctr"/>
        <c:lblOffset val="100"/>
        <c:noMultiLvlLbl val="0"/>
      </c:catAx>
      <c:valAx>
        <c:axId val="579733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797184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'TAXA HOSP  LC X UTI'!$B$30</c:f>
              <c:strCache>
                <c:ptCount val="1"/>
                <c:pt idx="0">
                  <c:v>TAXA  DE OCUPAÇÃO LEITO CLÍNICO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41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3410-498C-A26A-610C2B1F7E16}"/>
                </c:ext>
              </c:extLst>
            </c:dLbl>
            <c:dLbl>
              <c:idx val="47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3410-498C-A26A-610C2B1F7E1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'TAXA HOSP  LC X UTI'!$A$31:$A$79</c:f>
              <c:strCache>
                <c:ptCount val="48"/>
                <c:pt idx="0">
                  <c:v>SE 23</c:v>
                </c:pt>
                <c:pt idx="1">
                  <c:v>SE 24</c:v>
                </c:pt>
                <c:pt idx="2">
                  <c:v>SE 25</c:v>
                </c:pt>
                <c:pt idx="3">
                  <c:v>SE 26</c:v>
                </c:pt>
                <c:pt idx="4">
                  <c:v>SE 27</c:v>
                </c:pt>
                <c:pt idx="5">
                  <c:v>SE 28</c:v>
                </c:pt>
                <c:pt idx="6">
                  <c:v>SE 29</c:v>
                </c:pt>
                <c:pt idx="7">
                  <c:v>SE 30</c:v>
                </c:pt>
                <c:pt idx="8">
                  <c:v>SE 31</c:v>
                </c:pt>
                <c:pt idx="9">
                  <c:v>SE 32</c:v>
                </c:pt>
                <c:pt idx="10">
                  <c:v>SE 33</c:v>
                </c:pt>
                <c:pt idx="11">
                  <c:v>SE 34</c:v>
                </c:pt>
                <c:pt idx="12">
                  <c:v>SE 35</c:v>
                </c:pt>
                <c:pt idx="13">
                  <c:v>SE 36</c:v>
                </c:pt>
                <c:pt idx="14">
                  <c:v>SE 37</c:v>
                </c:pt>
                <c:pt idx="15">
                  <c:v>SE 38</c:v>
                </c:pt>
                <c:pt idx="16">
                  <c:v>SE 39</c:v>
                </c:pt>
                <c:pt idx="17">
                  <c:v>SE 40</c:v>
                </c:pt>
                <c:pt idx="18">
                  <c:v>SE 41</c:v>
                </c:pt>
                <c:pt idx="19">
                  <c:v>SE 42</c:v>
                </c:pt>
                <c:pt idx="20">
                  <c:v>SE 43</c:v>
                </c:pt>
                <c:pt idx="21">
                  <c:v>SE 44</c:v>
                </c:pt>
                <c:pt idx="22">
                  <c:v>SE 45</c:v>
                </c:pt>
                <c:pt idx="23">
                  <c:v>SE 46</c:v>
                </c:pt>
                <c:pt idx="24">
                  <c:v>SE 47</c:v>
                </c:pt>
                <c:pt idx="25">
                  <c:v>SE 48</c:v>
                </c:pt>
                <c:pt idx="26">
                  <c:v>SE 49</c:v>
                </c:pt>
                <c:pt idx="27">
                  <c:v>SE 50</c:v>
                </c:pt>
                <c:pt idx="28">
                  <c:v>SE 51</c:v>
                </c:pt>
                <c:pt idx="29">
                  <c:v>SE 52</c:v>
                </c:pt>
                <c:pt idx="30">
                  <c:v>SE 53</c:v>
                </c:pt>
                <c:pt idx="31">
                  <c:v>SE 1</c:v>
                </c:pt>
                <c:pt idx="32">
                  <c:v>SE 2</c:v>
                </c:pt>
                <c:pt idx="33">
                  <c:v>SE 3</c:v>
                </c:pt>
                <c:pt idx="34">
                  <c:v>SE 4</c:v>
                </c:pt>
                <c:pt idx="35">
                  <c:v>SE 5</c:v>
                </c:pt>
                <c:pt idx="36">
                  <c:v>SE 6</c:v>
                </c:pt>
                <c:pt idx="37">
                  <c:v>SE 7</c:v>
                </c:pt>
                <c:pt idx="38">
                  <c:v>SE 8</c:v>
                </c:pt>
                <c:pt idx="39">
                  <c:v>SE 9</c:v>
                </c:pt>
                <c:pt idx="40">
                  <c:v>SE 10</c:v>
                </c:pt>
                <c:pt idx="41">
                  <c:v>SE 11</c:v>
                </c:pt>
                <c:pt idx="42">
                  <c:v>SE 12</c:v>
                </c:pt>
                <c:pt idx="43">
                  <c:v>SE 13</c:v>
                </c:pt>
                <c:pt idx="44">
                  <c:v>SE 14</c:v>
                </c:pt>
                <c:pt idx="45">
                  <c:v>SE 15</c:v>
                </c:pt>
                <c:pt idx="46">
                  <c:v>SE 16</c:v>
                </c:pt>
                <c:pt idx="47">
                  <c:v>SE 17 </c:v>
                </c:pt>
              </c:strCache>
            </c:strRef>
          </c:cat>
          <c:val>
            <c:numRef>
              <c:f>'TAXA HOSP  LC X UTI'!$B$31:$B$79</c:f>
              <c:numCache>
                <c:formatCode>0.00%</c:formatCode>
                <c:ptCount val="48"/>
                <c:pt idx="0">
                  <c:v>0.28000000000000003</c:v>
                </c:pt>
                <c:pt idx="1">
                  <c:v>0.3523</c:v>
                </c:pt>
                <c:pt idx="2">
                  <c:v>0.2535</c:v>
                </c:pt>
                <c:pt idx="3">
                  <c:v>0.38950000000000001</c:v>
                </c:pt>
                <c:pt idx="4">
                  <c:v>0.45219999999999999</c:v>
                </c:pt>
                <c:pt idx="5">
                  <c:v>0.47560000000000002</c:v>
                </c:pt>
                <c:pt idx="6">
                  <c:v>0.55959999999999999</c:v>
                </c:pt>
                <c:pt idx="7">
                  <c:v>0.52190000000000003</c:v>
                </c:pt>
                <c:pt idx="8">
                  <c:v>0.65229999999999999</c:v>
                </c:pt>
                <c:pt idx="9">
                  <c:v>0.75</c:v>
                </c:pt>
                <c:pt idx="10">
                  <c:v>0.78669999999999995</c:v>
                </c:pt>
                <c:pt idx="11">
                  <c:v>0.72209999999999996</c:v>
                </c:pt>
                <c:pt idx="12">
                  <c:v>0.75629999999999997</c:v>
                </c:pt>
                <c:pt idx="13">
                  <c:v>0.56869999999999998</c:v>
                </c:pt>
                <c:pt idx="14">
                  <c:v>0.51300000000000001</c:v>
                </c:pt>
                <c:pt idx="15">
                  <c:v>0.45329999999999998</c:v>
                </c:pt>
                <c:pt idx="16">
                  <c:v>0.34039999999999998</c:v>
                </c:pt>
                <c:pt idx="17">
                  <c:v>0.2641</c:v>
                </c:pt>
                <c:pt idx="18">
                  <c:v>0.21410000000000001</c:v>
                </c:pt>
                <c:pt idx="19">
                  <c:v>0.1724</c:v>
                </c:pt>
                <c:pt idx="20">
                  <c:v>0.30759999999999998</c:v>
                </c:pt>
                <c:pt idx="21">
                  <c:v>0.1799</c:v>
                </c:pt>
                <c:pt idx="22">
                  <c:v>0.1077</c:v>
                </c:pt>
                <c:pt idx="23">
                  <c:v>0.1206</c:v>
                </c:pt>
                <c:pt idx="24">
                  <c:v>0.1595</c:v>
                </c:pt>
                <c:pt idx="25">
                  <c:v>0.1807</c:v>
                </c:pt>
                <c:pt idx="26">
                  <c:v>0.24060000000000001</c:v>
                </c:pt>
                <c:pt idx="27">
                  <c:v>0.21859999999999999</c:v>
                </c:pt>
                <c:pt idx="28">
                  <c:v>0.22159999999999999</c:v>
                </c:pt>
                <c:pt idx="29">
                  <c:v>0.27729999999999999</c:v>
                </c:pt>
                <c:pt idx="30">
                  <c:v>0.29899999999999999</c:v>
                </c:pt>
                <c:pt idx="31">
                  <c:v>0.33029999999999998</c:v>
                </c:pt>
                <c:pt idx="32">
                  <c:v>0.3826</c:v>
                </c:pt>
                <c:pt idx="33">
                  <c:v>0.45629999999999998</c:v>
                </c:pt>
                <c:pt idx="34">
                  <c:v>0.41260000000000002</c:v>
                </c:pt>
                <c:pt idx="35">
                  <c:v>0.45669999999999999</c:v>
                </c:pt>
                <c:pt idx="36">
                  <c:v>0.47539999999999999</c:v>
                </c:pt>
                <c:pt idx="37">
                  <c:v>0.51529999999999998</c:v>
                </c:pt>
                <c:pt idx="38">
                  <c:v>0.70640000000000003</c:v>
                </c:pt>
                <c:pt idx="39">
                  <c:v>0.84789999999999999</c:v>
                </c:pt>
                <c:pt idx="40">
                  <c:v>0.7329</c:v>
                </c:pt>
                <c:pt idx="41">
                  <c:v>0.78859999999999997</c:v>
                </c:pt>
                <c:pt idx="42">
                  <c:v>0.75439999999999996</c:v>
                </c:pt>
                <c:pt idx="43">
                  <c:v>0.68630000000000002</c:v>
                </c:pt>
                <c:pt idx="44">
                  <c:v>0.62470000000000003</c:v>
                </c:pt>
                <c:pt idx="45">
                  <c:v>0.56640000000000001</c:v>
                </c:pt>
                <c:pt idx="46">
                  <c:v>0.60570000000000002</c:v>
                </c:pt>
                <c:pt idx="47">
                  <c:v>0.46560000000000001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410-498C-A26A-610C2B1F7E16}"/>
            </c:ext>
          </c:extLst>
        </c:ser>
        <c:ser>
          <c:idx val="1"/>
          <c:order val="1"/>
          <c:tx>
            <c:strRef>
              <c:f>'TAXA HOSP  LC X UTI'!$C$30</c:f>
              <c:strCache>
                <c:ptCount val="1"/>
                <c:pt idx="0">
                  <c:v>TAXA  DE OCUPAÇÃO LEITO UTI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4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3410-498C-A26A-610C2B1F7E16}"/>
                </c:ext>
              </c:extLst>
            </c:dLbl>
            <c:dLbl>
              <c:idx val="47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3410-498C-A26A-610C2B1F7E1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'TAXA HOSP  LC X UTI'!$A$31:$A$79</c:f>
              <c:strCache>
                <c:ptCount val="48"/>
                <c:pt idx="0">
                  <c:v>SE 23</c:v>
                </c:pt>
                <c:pt idx="1">
                  <c:v>SE 24</c:v>
                </c:pt>
                <c:pt idx="2">
                  <c:v>SE 25</c:v>
                </c:pt>
                <c:pt idx="3">
                  <c:v>SE 26</c:v>
                </c:pt>
                <c:pt idx="4">
                  <c:v>SE 27</c:v>
                </c:pt>
                <c:pt idx="5">
                  <c:v>SE 28</c:v>
                </c:pt>
                <c:pt idx="6">
                  <c:v>SE 29</c:v>
                </c:pt>
                <c:pt idx="7">
                  <c:v>SE 30</c:v>
                </c:pt>
                <c:pt idx="8">
                  <c:v>SE 31</c:v>
                </c:pt>
                <c:pt idx="9">
                  <c:v>SE 32</c:v>
                </c:pt>
                <c:pt idx="10">
                  <c:v>SE 33</c:v>
                </c:pt>
                <c:pt idx="11">
                  <c:v>SE 34</c:v>
                </c:pt>
                <c:pt idx="12">
                  <c:v>SE 35</c:v>
                </c:pt>
                <c:pt idx="13">
                  <c:v>SE 36</c:v>
                </c:pt>
                <c:pt idx="14">
                  <c:v>SE 37</c:v>
                </c:pt>
                <c:pt idx="15">
                  <c:v>SE 38</c:v>
                </c:pt>
                <c:pt idx="16">
                  <c:v>SE 39</c:v>
                </c:pt>
                <c:pt idx="17">
                  <c:v>SE 40</c:v>
                </c:pt>
                <c:pt idx="18">
                  <c:v>SE 41</c:v>
                </c:pt>
                <c:pt idx="19">
                  <c:v>SE 42</c:v>
                </c:pt>
                <c:pt idx="20">
                  <c:v>SE 43</c:v>
                </c:pt>
                <c:pt idx="21">
                  <c:v>SE 44</c:v>
                </c:pt>
                <c:pt idx="22">
                  <c:v>SE 45</c:v>
                </c:pt>
                <c:pt idx="23">
                  <c:v>SE 46</c:v>
                </c:pt>
                <c:pt idx="24">
                  <c:v>SE 47</c:v>
                </c:pt>
                <c:pt idx="25">
                  <c:v>SE 48</c:v>
                </c:pt>
                <c:pt idx="26">
                  <c:v>SE 49</c:v>
                </c:pt>
                <c:pt idx="27">
                  <c:v>SE 50</c:v>
                </c:pt>
                <c:pt idx="28">
                  <c:v>SE 51</c:v>
                </c:pt>
                <c:pt idx="29">
                  <c:v>SE 52</c:v>
                </c:pt>
                <c:pt idx="30">
                  <c:v>SE 53</c:v>
                </c:pt>
                <c:pt idx="31">
                  <c:v>SE 1</c:v>
                </c:pt>
                <c:pt idx="32">
                  <c:v>SE 2</c:v>
                </c:pt>
                <c:pt idx="33">
                  <c:v>SE 3</c:v>
                </c:pt>
                <c:pt idx="34">
                  <c:v>SE 4</c:v>
                </c:pt>
                <c:pt idx="35">
                  <c:v>SE 5</c:v>
                </c:pt>
                <c:pt idx="36">
                  <c:v>SE 6</c:v>
                </c:pt>
                <c:pt idx="37">
                  <c:v>SE 7</c:v>
                </c:pt>
                <c:pt idx="38">
                  <c:v>SE 8</c:v>
                </c:pt>
                <c:pt idx="39">
                  <c:v>SE 9</c:v>
                </c:pt>
                <c:pt idx="40">
                  <c:v>SE 10</c:v>
                </c:pt>
                <c:pt idx="41">
                  <c:v>SE 11</c:v>
                </c:pt>
                <c:pt idx="42">
                  <c:v>SE 12</c:v>
                </c:pt>
                <c:pt idx="43">
                  <c:v>SE 13</c:v>
                </c:pt>
                <c:pt idx="44">
                  <c:v>SE 14</c:v>
                </c:pt>
                <c:pt idx="45">
                  <c:v>SE 15</c:v>
                </c:pt>
                <c:pt idx="46">
                  <c:v>SE 16</c:v>
                </c:pt>
                <c:pt idx="47">
                  <c:v>SE 17 </c:v>
                </c:pt>
              </c:strCache>
            </c:strRef>
          </c:cat>
          <c:val>
            <c:numRef>
              <c:f>'TAXA HOSP  LC X UTI'!$C$31:$C$79</c:f>
              <c:numCache>
                <c:formatCode>0.00%</c:formatCode>
                <c:ptCount val="48"/>
                <c:pt idx="0">
                  <c:v>0.44180000000000003</c:v>
                </c:pt>
                <c:pt idx="1">
                  <c:v>0.5091</c:v>
                </c:pt>
                <c:pt idx="2">
                  <c:v>0.47349999999999998</c:v>
                </c:pt>
                <c:pt idx="3">
                  <c:v>0.53139999999999998</c:v>
                </c:pt>
                <c:pt idx="4">
                  <c:v>0.55700000000000005</c:v>
                </c:pt>
                <c:pt idx="5">
                  <c:v>0.55700000000000005</c:v>
                </c:pt>
                <c:pt idx="6">
                  <c:v>0.6149</c:v>
                </c:pt>
                <c:pt idx="7">
                  <c:v>0.79769999999999996</c:v>
                </c:pt>
                <c:pt idx="8">
                  <c:v>0.81430000000000002</c:v>
                </c:pt>
                <c:pt idx="9">
                  <c:v>0.82</c:v>
                </c:pt>
                <c:pt idx="10">
                  <c:v>0.78469999999999995</c:v>
                </c:pt>
                <c:pt idx="11">
                  <c:v>0.81969999999999998</c:v>
                </c:pt>
                <c:pt idx="12">
                  <c:v>0.74809999999999999</c:v>
                </c:pt>
                <c:pt idx="13">
                  <c:v>0.67910000000000004</c:v>
                </c:pt>
                <c:pt idx="14">
                  <c:v>0.68469999999999998</c:v>
                </c:pt>
                <c:pt idx="15">
                  <c:v>0.61960000000000004</c:v>
                </c:pt>
                <c:pt idx="16">
                  <c:v>0.52690000000000003</c:v>
                </c:pt>
                <c:pt idx="17">
                  <c:v>0.48559999999999998</c:v>
                </c:pt>
                <c:pt idx="18">
                  <c:v>0.48559999999999998</c:v>
                </c:pt>
                <c:pt idx="19">
                  <c:v>0.31740000000000002</c:v>
                </c:pt>
                <c:pt idx="20">
                  <c:v>0.28589999999999999</c:v>
                </c:pt>
                <c:pt idx="21">
                  <c:v>0.22700000000000001</c:v>
                </c:pt>
                <c:pt idx="22">
                  <c:v>0.2034</c:v>
                </c:pt>
                <c:pt idx="23">
                  <c:v>0.186</c:v>
                </c:pt>
                <c:pt idx="24">
                  <c:v>0.1555</c:v>
                </c:pt>
                <c:pt idx="25">
                  <c:v>0.222</c:v>
                </c:pt>
                <c:pt idx="26">
                  <c:v>0.24110000000000001</c:v>
                </c:pt>
                <c:pt idx="27">
                  <c:v>0.36159999999999998</c:v>
                </c:pt>
                <c:pt idx="28">
                  <c:v>0.36359999999999998</c:v>
                </c:pt>
                <c:pt idx="29">
                  <c:v>0.32529999999999998</c:v>
                </c:pt>
                <c:pt idx="30">
                  <c:v>0.41299999999999998</c:v>
                </c:pt>
                <c:pt idx="31">
                  <c:v>0.47310000000000002</c:v>
                </c:pt>
                <c:pt idx="32">
                  <c:v>0.52129999999999999</c:v>
                </c:pt>
                <c:pt idx="33">
                  <c:v>0.55130000000000001</c:v>
                </c:pt>
                <c:pt idx="34">
                  <c:v>0.56559999999999999</c:v>
                </c:pt>
                <c:pt idx="35">
                  <c:v>0.54400000000000004</c:v>
                </c:pt>
                <c:pt idx="36">
                  <c:v>0.56010000000000004</c:v>
                </c:pt>
                <c:pt idx="37">
                  <c:v>0.65600000000000003</c:v>
                </c:pt>
                <c:pt idx="38">
                  <c:v>0.82469999999999999</c:v>
                </c:pt>
                <c:pt idx="39">
                  <c:v>0.91010000000000002</c:v>
                </c:pt>
                <c:pt idx="40">
                  <c:v>0.93300000000000005</c:v>
                </c:pt>
                <c:pt idx="41">
                  <c:v>0.91410000000000002</c:v>
                </c:pt>
                <c:pt idx="42">
                  <c:v>0.84330000000000005</c:v>
                </c:pt>
                <c:pt idx="43">
                  <c:v>0.8891</c:v>
                </c:pt>
                <c:pt idx="44">
                  <c:v>0.86470000000000002</c:v>
                </c:pt>
                <c:pt idx="45">
                  <c:v>0.8659</c:v>
                </c:pt>
                <c:pt idx="46">
                  <c:v>0.84160000000000001</c:v>
                </c:pt>
                <c:pt idx="47">
                  <c:v>0.83540000000000003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410-498C-A26A-610C2B1F7E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7995648"/>
        <c:axId val="57997184"/>
      </c:barChart>
      <c:catAx>
        <c:axId val="57995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7997184"/>
        <c:crosses val="autoZero"/>
        <c:auto val="1"/>
        <c:lblAlgn val="ctr"/>
        <c:lblOffset val="100"/>
        <c:noMultiLvlLbl val="0"/>
      </c:catAx>
      <c:valAx>
        <c:axId val="579971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79956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2733347088418749E-2"/>
          <c:y val="4.3413979643287498E-2"/>
          <c:w val="0.94466884631866299"/>
          <c:h val="0.8774008016203327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'MÉDIA DE PCTES HOSPITALIZADOS'!$B$1</c:f>
              <c:strCache>
                <c:ptCount val="1"/>
                <c:pt idx="0">
                  <c:v>MÉDIA DE PACIENTES HOSPITALIZADOS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4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C5EA-4553-B6BF-3E2B9D016889}"/>
                </c:ext>
              </c:extLst>
            </c:dLbl>
            <c:dLbl>
              <c:idx val="42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C5EA-4553-B6BF-3E2B9D01688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'MÉDIA DE PCTES HOSPITALIZADOS'!$A$2:$A$50</c:f>
              <c:strCache>
                <c:ptCount val="49"/>
                <c:pt idx="0">
                  <c:v>SE 22</c:v>
                </c:pt>
                <c:pt idx="1">
                  <c:v>SE 23</c:v>
                </c:pt>
                <c:pt idx="2">
                  <c:v>SE 24</c:v>
                </c:pt>
                <c:pt idx="3">
                  <c:v>SE 25</c:v>
                </c:pt>
                <c:pt idx="4">
                  <c:v>SE 26</c:v>
                </c:pt>
                <c:pt idx="5">
                  <c:v>SE 27</c:v>
                </c:pt>
                <c:pt idx="6">
                  <c:v>SE 28</c:v>
                </c:pt>
                <c:pt idx="7">
                  <c:v>SE 29</c:v>
                </c:pt>
                <c:pt idx="8">
                  <c:v>SE 30</c:v>
                </c:pt>
                <c:pt idx="9">
                  <c:v>SE 31</c:v>
                </c:pt>
                <c:pt idx="10">
                  <c:v>SE 32</c:v>
                </c:pt>
                <c:pt idx="11">
                  <c:v>SE 33</c:v>
                </c:pt>
                <c:pt idx="12">
                  <c:v>SE 34</c:v>
                </c:pt>
                <c:pt idx="13">
                  <c:v>SE 35</c:v>
                </c:pt>
                <c:pt idx="14">
                  <c:v>SE 36</c:v>
                </c:pt>
                <c:pt idx="15">
                  <c:v>SE 37</c:v>
                </c:pt>
                <c:pt idx="16">
                  <c:v>SE 38</c:v>
                </c:pt>
                <c:pt idx="17">
                  <c:v>SE 39</c:v>
                </c:pt>
                <c:pt idx="18">
                  <c:v>SE 40</c:v>
                </c:pt>
                <c:pt idx="19">
                  <c:v>SE 41</c:v>
                </c:pt>
                <c:pt idx="20">
                  <c:v>SE 42</c:v>
                </c:pt>
                <c:pt idx="21">
                  <c:v>SE 43</c:v>
                </c:pt>
                <c:pt idx="22">
                  <c:v>SE 44</c:v>
                </c:pt>
                <c:pt idx="23">
                  <c:v>SE 45</c:v>
                </c:pt>
                <c:pt idx="24">
                  <c:v>SE 46</c:v>
                </c:pt>
                <c:pt idx="25">
                  <c:v>SE 47</c:v>
                </c:pt>
                <c:pt idx="26">
                  <c:v>SE 48</c:v>
                </c:pt>
                <c:pt idx="27">
                  <c:v>SE 49</c:v>
                </c:pt>
                <c:pt idx="28">
                  <c:v>SE 50</c:v>
                </c:pt>
                <c:pt idx="29">
                  <c:v>SE 51</c:v>
                </c:pt>
                <c:pt idx="30">
                  <c:v>SE 52</c:v>
                </c:pt>
                <c:pt idx="31">
                  <c:v>SE 53</c:v>
                </c:pt>
                <c:pt idx="32">
                  <c:v>SE 01</c:v>
                </c:pt>
                <c:pt idx="33">
                  <c:v>SE 02 </c:v>
                </c:pt>
                <c:pt idx="34">
                  <c:v>SE 03 </c:v>
                </c:pt>
                <c:pt idx="35">
                  <c:v>SE 04</c:v>
                </c:pt>
                <c:pt idx="36">
                  <c:v>SE 05</c:v>
                </c:pt>
                <c:pt idx="37">
                  <c:v>SE 06</c:v>
                </c:pt>
                <c:pt idx="38">
                  <c:v>SE 07 </c:v>
                </c:pt>
                <c:pt idx="39">
                  <c:v>SE 08</c:v>
                </c:pt>
                <c:pt idx="40">
                  <c:v>SE 09</c:v>
                </c:pt>
                <c:pt idx="41">
                  <c:v>SE 10</c:v>
                </c:pt>
                <c:pt idx="42">
                  <c:v>SE 11</c:v>
                </c:pt>
                <c:pt idx="43">
                  <c:v>SE 12</c:v>
                </c:pt>
                <c:pt idx="44">
                  <c:v>SE 13</c:v>
                </c:pt>
                <c:pt idx="45">
                  <c:v>SE 14</c:v>
                </c:pt>
                <c:pt idx="46">
                  <c:v>SE 15</c:v>
                </c:pt>
                <c:pt idx="47">
                  <c:v>SE 16</c:v>
                </c:pt>
                <c:pt idx="48">
                  <c:v>SE 17</c:v>
                </c:pt>
              </c:strCache>
            </c:strRef>
          </c:cat>
          <c:val>
            <c:numRef>
              <c:f>'MÉDIA DE PCTES HOSPITALIZADOS'!$B$2:$B$50</c:f>
              <c:numCache>
                <c:formatCode>General</c:formatCode>
                <c:ptCount val="49"/>
                <c:pt idx="0">
                  <c:v>24</c:v>
                </c:pt>
                <c:pt idx="1">
                  <c:v>33</c:v>
                </c:pt>
                <c:pt idx="2">
                  <c:v>36</c:v>
                </c:pt>
                <c:pt idx="3">
                  <c:v>36</c:v>
                </c:pt>
                <c:pt idx="4">
                  <c:v>48</c:v>
                </c:pt>
                <c:pt idx="5">
                  <c:v>41</c:v>
                </c:pt>
                <c:pt idx="6">
                  <c:v>52</c:v>
                </c:pt>
                <c:pt idx="7">
                  <c:v>59</c:v>
                </c:pt>
                <c:pt idx="8">
                  <c:v>60</c:v>
                </c:pt>
                <c:pt idx="9">
                  <c:v>69</c:v>
                </c:pt>
                <c:pt idx="10">
                  <c:v>75</c:v>
                </c:pt>
                <c:pt idx="11">
                  <c:v>103</c:v>
                </c:pt>
                <c:pt idx="12">
                  <c:v>115</c:v>
                </c:pt>
                <c:pt idx="13">
                  <c:v>140</c:v>
                </c:pt>
                <c:pt idx="14">
                  <c:v>152</c:v>
                </c:pt>
                <c:pt idx="15">
                  <c:v>148</c:v>
                </c:pt>
                <c:pt idx="16">
                  <c:v>146</c:v>
                </c:pt>
                <c:pt idx="17">
                  <c:v>117</c:v>
                </c:pt>
                <c:pt idx="18">
                  <c:v>100</c:v>
                </c:pt>
                <c:pt idx="19">
                  <c:v>82</c:v>
                </c:pt>
                <c:pt idx="20">
                  <c:v>57</c:v>
                </c:pt>
                <c:pt idx="21">
                  <c:v>58</c:v>
                </c:pt>
                <c:pt idx="22">
                  <c:v>40</c:v>
                </c:pt>
                <c:pt idx="23">
                  <c:v>33</c:v>
                </c:pt>
                <c:pt idx="24">
                  <c:v>33</c:v>
                </c:pt>
                <c:pt idx="25">
                  <c:v>38</c:v>
                </c:pt>
                <c:pt idx="26">
                  <c:v>44</c:v>
                </c:pt>
                <c:pt idx="27">
                  <c:v>53</c:v>
                </c:pt>
                <c:pt idx="28">
                  <c:v>66</c:v>
                </c:pt>
                <c:pt idx="29">
                  <c:v>66</c:v>
                </c:pt>
                <c:pt idx="30">
                  <c:v>69</c:v>
                </c:pt>
                <c:pt idx="31">
                  <c:v>78</c:v>
                </c:pt>
                <c:pt idx="32">
                  <c:v>91</c:v>
                </c:pt>
                <c:pt idx="33">
                  <c:v>103</c:v>
                </c:pt>
                <c:pt idx="34">
                  <c:v>118</c:v>
                </c:pt>
                <c:pt idx="35">
                  <c:v>115</c:v>
                </c:pt>
                <c:pt idx="36">
                  <c:v>119</c:v>
                </c:pt>
                <c:pt idx="37">
                  <c:v>125</c:v>
                </c:pt>
                <c:pt idx="38">
                  <c:v>141</c:v>
                </c:pt>
                <c:pt idx="39">
                  <c:v>181</c:v>
                </c:pt>
                <c:pt idx="40">
                  <c:v>233</c:v>
                </c:pt>
                <c:pt idx="41">
                  <c:v>249</c:v>
                </c:pt>
                <c:pt idx="42">
                  <c:v>278</c:v>
                </c:pt>
                <c:pt idx="43">
                  <c:v>273</c:v>
                </c:pt>
                <c:pt idx="44">
                  <c:v>258</c:v>
                </c:pt>
                <c:pt idx="45">
                  <c:v>249</c:v>
                </c:pt>
                <c:pt idx="46">
                  <c:v>229</c:v>
                </c:pt>
                <c:pt idx="47">
                  <c:v>217</c:v>
                </c:pt>
                <c:pt idx="48">
                  <c:v>196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5EA-4553-B6BF-3E2B9D0168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8135296"/>
        <c:axId val="58136832"/>
      </c:barChart>
      <c:catAx>
        <c:axId val="581352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8136832"/>
        <c:crosses val="autoZero"/>
        <c:auto val="1"/>
        <c:lblAlgn val="ctr"/>
        <c:lblOffset val="100"/>
        <c:noMultiLvlLbl val="0"/>
      </c:catAx>
      <c:valAx>
        <c:axId val="581368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8135296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1">
            <a:extLst>
              <a:ext uri="{FF2B5EF4-FFF2-40B4-BE49-F238E27FC236}">
                <a16:creationId xmlns="" xmlns:a16="http://schemas.microsoft.com/office/drawing/2014/main" id="{1C65393F-F517-4CD7-9DBB-6B96C76B6F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797675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/>
          </a:p>
        </p:txBody>
      </p:sp>
      <p:sp>
        <p:nvSpPr>
          <p:cNvPr id="5123" name="Text Box 2">
            <a:extLst>
              <a:ext uri="{FF2B5EF4-FFF2-40B4-BE49-F238E27FC236}">
                <a16:creationId xmlns="" xmlns:a16="http://schemas.microsoft.com/office/drawing/2014/main" id="{F23E30A0-5D8F-4351-9521-05077E8780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2946400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/>
          </a:p>
        </p:txBody>
      </p:sp>
      <p:sp>
        <p:nvSpPr>
          <p:cNvPr id="2" name="Rectangle 3">
            <a:extLst>
              <a:ext uri="{FF2B5EF4-FFF2-40B4-BE49-F238E27FC236}">
                <a16:creationId xmlns="" xmlns:a16="http://schemas.microsoft.com/office/drawing/2014/main" id="{B455B618-B418-4A03-A0B4-66A787AF3E21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3851275" y="0"/>
            <a:ext cx="2944813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125" name="Rectangle 4">
            <a:extLst>
              <a:ext uri="{FF2B5EF4-FFF2-40B4-BE49-F238E27FC236}">
                <a16:creationId xmlns="" xmlns:a16="http://schemas.microsoft.com/office/drawing/2014/main" id="{32A95EC5-6449-4495-97E2-CF1EA94E53C5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422275" y="1241425"/>
            <a:ext cx="5953125" cy="3348038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" name="Rectangle 5">
            <a:extLst>
              <a:ext uri="{FF2B5EF4-FFF2-40B4-BE49-F238E27FC236}">
                <a16:creationId xmlns="" xmlns:a16="http://schemas.microsoft.com/office/drawing/2014/main" id="{4A38F848-B837-4655-AD9B-7D08F254074B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679450" y="4778375"/>
            <a:ext cx="5438775" cy="39068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pt-BR" altLang="pt-BR" noProof="0"/>
          </a:p>
        </p:txBody>
      </p:sp>
      <p:sp>
        <p:nvSpPr>
          <p:cNvPr id="5127" name="Text Box 6">
            <a:extLst>
              <a:ext uri="{FF2B5EF4-FFF2-40B4-BE49-F238E27FC236}">
                <a16:creationId xmlns="" xmlns:a16="http://schemas.microsoft.com/office/drawing/2014/main" id="{8AF5E655-2826-4154-B213-EB3B3CE1C9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429750"/>
            <a:ext cx="2946400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/>
          </a:p>
        </p:txBody>
      </p:sp>
      <p:sp>
        <p:nvSpPr>
          <p:cNvPr id="4" name="Rectangle 7">
            <a:extLst>
              <a:ext uri="{FF2B5EF4-FFF2-40B4-BE49-F238E27FC236}">
                <a16:creationId xmlns="" xmlns:a16="http://schemas.microsoft.com/office/drawing/2014/main" id="{D49791E9-7A19-4430-9729-35AEF803DAD5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3851275" y="9429750"/>
            <a:ext cx="2944813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14563B32-A9C8-4465-9628-BDEBEAEE9EA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256696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="" xmlns:a16="http://schemas.microsoft.com/office/drawing/2014/main" id="{EFBF0BF0-234A-4B6B-9401-3C0C68048F0B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F8B5A09-B582-4057-A8B0-43C8587D1441}" type="slidenum">
              <a:rPr lang="pt-BR" altLang="pt-BR" smtClean="0">
                <a:latin typeface="Calibri" panose="020F0502020204030204" pitchFamily="34" charset="0"/>
                <a:ea typeface="Microsoft YaHei" panose="020B0503020204020204" pitchFamily="34" charset="-122"/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pt-BR" altLang="pt-BR">
              <a:latin typeface="Calibri" panose="020F0502020204030204" pitchFamily="34" charset="0"/>
              <a:ea typeface="Microsoft YaHei" panose="020B0503020204020204" pitchFamily="34" charset="-122"/>
            </a:endParaRPr>
          </a:p>
        </p:txBody>
      </p:sp>
      <p:sp>
        <p:nvSpPr>
          <p:cNvPr id="7171" name="Rectangle 1">
            <a:extLst>
              <a:ext uri="{FF2B5EF4-FFF2-40B4-BE49-F238E27FC236}">
                <a16:creationId xmlns="" xmlns:a16="http://schemas.microsoft.com/office/drawing/2014/main" id="{FB0D4C36-6E0D-4057-B3B8-A5DAF868399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22275" y="1241425"/>
            <a:ext cx="5954713" cy="334962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2" name="Rectangle 2">
            <a:extLst>
              <a:ext uri="{FF2B5EF4-FFF2-40B4-BE49-F238E27FC236}">
                <a16:creationId xmlns="" xmlns:a16="http://schemas.microsoft.com/office/drawing/2014/main" id="{EF8B5E1D-CEBC-407A-BFFD-0138D77D1C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9450" y="4778375"/>
            <a:ext cx="5440363" cy="39084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87E0CBE4-6167-4231-B499-6C30D0904C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199" y="1122363"/>
            <a:ext cx="9145191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A2B1CDFD-D9F4-4255-A3DA-D03644CF17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199" y="3602038"/>
            <a:ext cx="9145191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CE9F43C0-8D0F-4FA3-8009-DD02B19DC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19C1C4AD-D706-44BF-990B-7EBF1546D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31891588-840B-4BCA-9EB1-4FE85E185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4B960F-DD4C-4EA3-A9E7-DB6AD201F2D6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7648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242CDD87-30FE-4ECF-866E-3C0F5532E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="" xmlns:a16="http://schemas.microsoft.com/office/drawing/2014/main" id="{6285533E-9C25-4A11-9318-90196F91E9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95A922A2-0899-48B0-9B7C-D77770E38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C02538A0-550F-4A03-BF92-673A9A701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2E772CF6-0FD5-49FF-B66A-086263F85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35B95B-0A39-413F-AD4D-9D213E04D124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965966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="" xmlns:a16="http://schemas.microsoft.com/office/drawing/2014/main" id="{0341EE06-4E29-43F6-889F-F50000C57B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6037" y="365125"/>
            <a:ext cx="2629242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="" xmlns:a16="http://schemas.microsoft.com/office/drawing/2014/main" id="{E48C34A0-F062-420E-B076-E007137BF1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309" y="365125"/>
            <a:ext cx="7735307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D9EE69FE-FBEC-4C4E-9094-ED626D847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7986909E-3548-4B28-A2B5-F1C5C0697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C192EA07-CDCB-4B90-BAA0-13E8C618D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1C17E2-62FD-48D5-9821-AA0C5D788588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6773243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/>
          </p:cNvPr>
          <p:cNvSpPr>
            <a:spLocks noGrp="1"/>
          </p:cNvSpPr>
          <p:nvPr>
            <p:ph type="ctrTitle"/>
          </p:nvPr>
        </p:nvSpPr>
        <p:spPr>
          <a:xfrm>
            <a:off x="1524199" y="1122363"/>
            <a:ext cx="9145191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/>
          </p:cNvPr>
          <p:cNvSpPr>
            <a:spLocks noGrp="1"/>
          </p:cNvSpPr>
          <p:nvPr>
            <p:ph type="subTitle" idx="1"/>
          </p:nvPr>
        </p:nvSpPr>
        <p:spPr>
          <a:xfrm>
            <a:off x="1524199" y="3602038"/>
            <a:ext cx="9145191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alt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5" name="Espaço Reservado para Rodapé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6" name="Espaço Reservado para Número de Slide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F2FBB5D-355B-462E-87DC-1C3878A450C7}" type="slidenum">
              <a:rPr kumimoji="0" lang="pt-BR" altLang="pt-BR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altLang="pt-BR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97643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/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/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alt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5" name="Espaço Reservado para Rodapé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6" name="Espaço Reservado para Número de Slide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8A5C395-779E-49EA-81E3-6B3D47716124}" type="slidenum">
              <a:rPr kumimoji="0" lang="pt-BR" altLang="pt-BR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altLang="pt-BR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73941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831958" y="1709739"/>
            <a:ext cx="1051697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/>
          </p:cNvPr>
          <p:cNvSpPr>
            <a:spLocks noGrp="1"/>
          </p:cNvSpPr>
          <p:nvPr>
            <p:ph type="body" idx="1"/>
          </p:nvPr>
        </p:nvSpPr>
        <p:spPr>
          <a:xfrm>
            <a:off x="831958" y="4589464"/>
            <a:ext cx="1051697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alt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5" name="Espaço Reservado para Rodapé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6" name="Espaço Reservado para Número de Slide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20C97D6-E45A-4FC8-A5EC-60A843019D0D}" type="slidenum">
              <a:rPr kumimoji="0" lang="pt-BR" altLang="pt-BR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altLang="pt-BR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70962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/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/>
          </p:cNvPr>
          <p:cNvSpPr>
            <a:spLocks noGrp="1"/>
          </p:cNvSpPr>
          <p:nvPr>
            <p:ph sz="half" idx="1"/>
          </p:nvPr>
        </p:nvSpPr>
        <p:spPr>
          <a:xfrm>
            <a:off x="838309" y="1825625"/>
            <a:ext cx="5182275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/>
          </p:cNvPr>
          <p:cNvSpPr>
            <a:spLocks noGrp="1"/>
          </p:cNvSpPr>
          <p:nvPr>
            <p:ph sz="half" idx="2"/>
          </p:nvPr>
        </p:nvSpPr>
        <p:spPr>
          <a:xfrm>
            <a:off x="6173004" y="1825625"/>
            <a:ext cx="5182275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alt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6" name="Espaço Reservado para Rodapé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7" name="Espaço Reservado para Número de Slide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4213FF-F8CA-401D-BD25-BDEF4CEB338D}" type="slidenum">
              <a:rPr kumimoji="0" lang="pt-BR" altLang="pt-BR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altLang="pt-BR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58685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839897" y="365126"/>
            <a:ext cx="1051697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/>
          </p:cNvPr>
          <p:cNvSpPr>
            <a:spLocks noGrp="1"/>
          </p:cNvSpPr>
          <p:nvPr>
            <p:ph type="body" idx="1"/>
          </p:nvPr>
        </p:nvSpPr>
        <p:spPr>
          <a:xfrm>
            <a:off x="839898" y="1681163"/>
            <a:ext cx="5158459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/>
          </p:cNvPr>
          <p:cNvSpPr>
            <a:spLocks noGrp="1"/>
          </p:cNvSpPr>
          <p:nvPr>
            <p:ph sz="half" idx="2"/>
          </p:nvPr>
        </p:nvSpPr>
        <p:spPr>
          <a:xfrm>
            <a:off x="839898" y="2505075"/>
            <a:ext cx="5158459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/>
          </p:cNvPr>
          <p:cNvSpPr>
            <a:spLocks noGrp="1"/>
          </p:cNvSpPr>
          <p:nvPr>
            <p:ph type="body" sz="quarter" idx="3"/>
          </p:nvPr>
        </p:nvSpPr>
        <p:spPr>
          <a:xfrm>
            <a:off x="6173004" y="1681163"/>
            <a:ext cx="5183863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/>
          </p:cNvPr>
          <p:cNvSpPr>
            <a:spLocks noGrp="1"/>
          </p:cNvSpPr>
          <p:nvPr>
            <p:ph sz="quarter" idx="4"/>
          </p:nvPr>
        </p:nvSpPr>
        <p:spPr>
          <a:xfrm>
            <a:off x="6173004" y="2505075"/>
            <a:ext cx="5183863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alt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8" name="Espaço Reservado para Rodapé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9" name="Espaço Reservado para Número de Slide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BD1A94D-E96F-4233-9034-55DA0B9BAEE7}" type="slidenum">
              <a:rPr kumimoji="0" lang="pt-BR" altLang="pt-BR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altLang="pt-BR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17516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/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alt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4" name="Espaço Reservado para Rodapé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5" name="Espaço Reservado para Número de Slide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4BBFFB8-7177-40FF-B877-01C6603427E5}" type="slidenum">
              <a:rPr kumimoji="0" lang="pt-BR" altLang="pt-BR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altLang="pt-BR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75271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alt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3" name="Espaço Reservado para Rodapé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4" name="Espaço Reservado para Número de Slide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EBFF942-441F-4AFC-9DBB-669F5CF76F41}" type="slidenum">
              <a:rPr kumimoji="0" lang="pt-BR" altLang="pt-BR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altLang="pt-BR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90688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839898" y="457200"/>
            <a:ext cx="39327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/>
          </p:cNvPr>
          <p:cNvSpPr>
            <a:spLocks noGrp="1"/>
          </p:cNvSpPr>
          <p:nvPr>
            <p:ph idx="1"/>
          </p:nvPr>
        </p:nvSpPr>
        <p:spPr>
          <a:xfrm>
            <a:off x="5183863" y="987426"/>
            <a:ext cx="6173004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/>
          </p:cNvPr>
          <p:cNvSpPr>
            <a:spLocks noGrp="1"/>
          </p:cNvSpPr>
          <p:nvPr>
            <p:ph type="body" sz="half" idx="2"/>
          </p:nvPr>
        </p:nvSpPr>
        <p:spPr>
          <a:xfrm>
            <a:off x="839898" y="2057400"/>
            <a:ext cx="393274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alt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6" name="Espaço Reservado para Rodapé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7" name="Espaço Reservado para Número de Slide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37EF756-4049-426F-A1DA-A33F9BAEE0BA}" type="slidenum">
              <a:rPr kumimoji="0" lang="pt-BR" altLang="pt-BR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altLang="pt-BR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8252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580E5397-9999-4FC7-B062-7FDF71FEDE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B3B01E84-B6B8-428B-A485-F52E474F95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51359F21-E7AF-4267-942C-0D3974403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0D9F6895-F2BA-4ED0-A0C5-3BA19366F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CD15AD48-EFE6-4258-9534-87D1B1FB9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8B462A-8D2D-4871-B4E3-EFBB7F174ED2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7107534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839898" y="457200"/>
            <a:ext cx="39327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/>
          </p:cNvPr>
          <p:cNvSpPr>
            <a:spLocks noGrp="1"/>
          </p:cNvSpPr>
          <p:nvPr>
            <p:ph type="pic" idx="1"/>
          </p:nvPr>
        </p:nvSpPr>
        <p:spPr>
          <a:xfrm>
            <a:off x="5183863" y="987426"/>
            <a:ext cx="6173004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>
            <a:extLst/>
          </p:cNvPr>
          <p:cNvSpPr>
            <a:spLocks noGrp="1"/>
          </p:cNvSpPr>
          <p:nvPr>
            <p:ph type="body" sz="half" idx="2"/>
          </p:nvPr>
        </p:nvSpPr>
        <p:spPr>
          <a:xfrm>
            <a:off x="839898" y="2057400"/>
            <a:ext cx="393274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alt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6" name="Espaço Reservado para Rodapé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7" name="Espaço Reservado para Número de Slide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995FB53-9199-4719-B3A8-8519A337614E}" type="slidenum">
              <a:rPr kumimoji="0" lang="pt-BR" altLang="pt-BR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altLang="pt-BR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85319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/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/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alt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5" name="Espaço Reservado para Rodapé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6" name="Espaço Reservado para Número de Slide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AD77207-6591-4F6C-BD71-11C81054A672}" type="slidenum">
              <a:rPr kumimoji="0" lang="pt-BR" altLang="pt-BR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altLang="pt-BR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07519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/>
          </p:cNvPr>
          <p:cNvSpPr>
            <a:spLocks noGrp="1"/>
          </p:cNvSpPr>
          <p:nvPr>
            <p:ph type="title" orient="vert"/>
          </p:nvPr>
        </p:nvSpPr>
        <p:spPr>
          <a:xfrm>
            <a:off x="8726037" y="365125"/>
            <a:ext cx="2629242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/>
          </p:cNvPr>
          <p:cNvSpPr>
            <a:spLocks noGrp="1"/>
          </p:cNvSpPr>
          <p:nvPr>
            <p:ph type="body" orient="vert" idx="1"/>
          </p:nvPr>
        </p:nvSpPr>
        <p:spPr>
          <a:xfrm>
            <a:off x="838309" y="365125"/>
            <a:ext cx="7735307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alt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5" name="Espaço Reservado para Rodapé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6" name="Espaço Reservado para Número de Slide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434AE33-5815-4684-BB14-2C2C9A5CA6DC}" type="slidenum">
              <a:rPr kumimoji="0" lang="pt-BR" altLang="pt-BR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altLang="pt-BR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3663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54165C17-8815-44D8-850B-28F373124D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958" y="1709739"/>
            <a:ext cx="1051697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="" xmlns:a16="http://schemas.microsoft.com/office/drawing/2014/main" id="{236735BB-6264-4166-B9F1-EE63AF63B1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958" y="4589464"/>
            <a:ext cx="1051697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71339370-6B7E-4058-A875-D05BCCA7C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EF7529BA-C2DE-48AB-940A-537BE7168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DEF3DEB9-6B80-468C-A741-3BDB8BABE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192FA4-26EC-4231-9FB2-7AC18745E7E7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16426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87EB9ABD-90B0-47FA-BF24-43F1893DC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D63A2388-9EFC-4CB1-92FA-EE805CA15B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309" y="1825625"/>
            <a:ext cx="5182275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="" xmlns:a16="http://schemas.microsoft.com/office/drawing/2014/main" id="{C6ECBD71-DB25-427A-B90F-3316093D1F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3004" y="1825625"/>
            <a:ext cx="5182275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="" xmlns:a16="http://schemas.microsoft.com/office/drawing/2014/main" id="{BDFED944-4195-43E4-9B6B-82A54697A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E67A049C-1198-412E-80B2-EDC801DBF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FD3850E5-D8D1-49D0-A216-22B56CD5F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012034-766F-4B3B-8558-1925DB5DAB46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76437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047CB468-D8A1-48F1-ADCC-F40FB23CF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897" y="365126"/>
            <a:ext cx="1051697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="" xmlns:a16="http://schemas.microsoft.com/office/drawing/2014/main" id="{AABED1E1-F689-4159-8D72-0D1D09874B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898" y="1681163"/>
            <a:ext cx="5158459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="" xmlns:a16="http://schemas.microsoft.com/office/drawing/2014/main" id="{5A17BD42-8933-4E4E-920B-DCF1C66FF2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898" y="2505075"/>
            <a:ext cx="5158459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="" xmlns:a16="http://schemas.microsoft.com/office/drawing/2014/main" id="{F1CCB992-41F6-4A42-9267-4CFED2CDE8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004" y="1681163"/>
            <a:ext cx="5183863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0C58D51E-02FC-499E-8C95-995916DE6B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004" y="2505075"/>
            <a:ext cx="5183863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="" xmlns:a16="http://schemas.microsoft.com/office/drawing/2014/main" id="{BC1F3A07-BB4C-463D-A370-FAD3AF0C0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alt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="" xmlns:a16="http://schemas.microsoft.com/office/drawing/2014/main" id="{2D477BB7-C461-431A-83AC-687A8C0C8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="" xmlns:a16="http://schemas.microsoft.com/office/drawing/2014/main" id="{5E3281D6-C7C3-42ED-A7A8-DE3EB372E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ECA4AD-171C-458E-8A6B-EC27C5FB3B92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4382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648CB4E7-9015-4E03-AE13-D18FF0CC6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="" xmlns:a16="http://schemas.microsoft.com/office/drawing/2014/main" id="{34968E4A-2228-413C-ABA8-CCE6290E5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alt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="" xmlns:a16="http://schemas.microsoft.com/office/drawing/2014/main" id="{1A76B355-EF50-4742-A2F7-7140F587A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="" xmlns:a16="http://schemas.microsoft.com/office/drawing/2014/main" id="{3E4064C5-BB06-473F-ADCC-28CB46950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DFB69F-BCA8-4731-9790-7675707FED69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32187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="" xmlns:a16="http://schemas.microsoft.com/office/drawing/2014/main" id="{B618BB07-5643-4B1D-A7F5-F932063A2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alt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="" xmlns:a16="http://schemas.microsoft.com/office/drawing/2014/main" id="{E19ED915-C49C-44A6-8350-554C028BE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="" xmlns:a16="http://schemas.microsoft.com/office/drawing/2014/main" id="{BF2A44D6-1AAA-4B18-ADBC-6DB317B0B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9AD74E-80C3-4945-8966-1188B031ADDA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103687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6F02B314-39D8-41E3-A7A9-F29CB73EB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898" y="457200"/>
            <a:ext cx="39327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3320E9D9-C4F1-465F-8689-91FD62F4E4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863" y="987426"/>
            <a:ext cx="6173004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="" xmlns:a16="http://schemas.microsoft.com/office/drawing/2014/main" id="{2445734B-6A8B-45B7-AEC8-0EBBF8E61E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898" y="2057400"/>
            <a:ext cx="393274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="" xmlns:a16="http://schemas.microsoft.com/office/drawing/2014/main" id="{6999D83F-8FC4-489D-84F9-5CF4052B8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2A27D435-BD3A-4474-A0C8-247F1B240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F79908B9-6713-44F8-AEF8-C2CE68688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734215-064A-44A3-9F17-3C4E6177C720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714739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EFC55A0A-AD53-4EF6-BB1D-B0A06BE59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898" y="457200"/>
            <a:ext cx="39327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="" xmlns:a16="http://schemas.microsoft.com/office/drawing/2014/main" id="{48C96CDE-90C0-4123-BE99-9E0CC14A90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863" y="987426"/>
            <a:ext cx="6173004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="" xmlns:a16="http://schemas.microsoft.com/office/drawing/2014/main" id="{0421D828-CDF2-430A-AE5C-133F05CF99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898" y="2057400"/>
            <a:ext cx="393274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="" xmlns:a16="http://schemas.microsoft.com/office/drawing/2014/main" id="{E90D6013-77FC-4A5B-AA85-76F9F6F25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869C6214-F2A2-42D4-BB2F-B493EEAD4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130BCA2B-D36D-4CAC-B741-B2DF45F0C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881A92-6F0F-4289-8BDF-714222A49865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609764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="" xmlns:a16="http://schemas.microsoft.com/office/drawing/2014/main" id="{495D9A1F-16EF-4652-A53E-A3126D039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309" y="365126"/>
            <a:ext cx="1051697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="" xmlns:a16="http://schemas.microsoft.com/office/drawing/2014/main" id="{02BA6269-F50C-4926-ABC5-7ED96F4D67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309" y="1825625"/>
            <a:ext cx="1051697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E9B45CF2-FE35-4208-8AB5-C3DF321A5A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309" y="6356351"/>
            <a:ext cx="27435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066CD4D9-A894-4C85-8625-DD99439888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9126" y="6356351"/>
            <a:ext cx="41153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CEF24EA7-590F-4051-A0FC-7979EA45C5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1722" y="6356351"/>
            <a:ext cx="27435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AC74445-4F9B-4950-8E1C-015D002CEFEC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344526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7188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7188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os estilos de texto Mestres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4" name="Espaço Reservado para Data 3">
            <a:extLst/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alt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5" name="Espaço Reservado para Rodapé 4">
            <a:extLst/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63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 marL="0" marR="0" lvl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6" name="Espaço Reservado para Número de Slide 5">
            <a:extLst/>
          </p:cNvPr>
          <p:cNvSpPr>
            <a:spLocks noGrp="1"/>
          </p:cNvSpPr>
          <p:nvPr>
            <p:ph type="sldNum" sz="quarter" idx="4"/>
          </p:nvPr>
        </p:nvSpPr>
        <p:spPr>
          <a:xfrm>
            <a:off x="8612188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solidFill>
                  <a:srgbClr val="898989"/>
                </a:solidFill>
              </a:defRPr>
            </a:lvl1pPr>
          </a:lstStyle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1023E5D-1544-4409-9A49-028170B35F86}" type="slidenum">
              <a:rPr kumimoji="0" lang="pt-BR" altLang="pt-BR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altLang="pt-BR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3642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coronavirus.palmas.to.gov.br/boletim.Acesso" TargetMode="Externa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oronavirus.palmas.to.gov.br/boletim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coronavirus.palmas.to.gov.br/boletim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coronavirus.palmas.to.gov.br/boleti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oronavirus.palmas.to.gov.br/boletim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oronavirus.palmas.to.gov.br/boletim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oronavirus.palmas.to.gov.br/boletim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oronavirus.palmas.to.gov.br/boletim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oronavirus.palmas.to.gov.br/boletim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oronavirus.palmas.to.gov.br/boleti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>
            <a:extLst>
              <a:ext uri="{FF2B5EF4-FFF2-40B4-BE49-F238E27FC236}">
                <a16:creationId xmlns="" xmlns:a16="http://schemas.microsoft.com/office/drawing/2014/main" id="{9DAB4C11-8F6E-40F8-9E73-3D9561595B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9088" y="1728788"/>
            <a:ext cx="9013825" cy="336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pt-BR" sz="3600" b="1" dirty="0">
                <a:latin typeface="+mj-lt"/>
                <a:cs typeface="Calibri" pitchFamily="34" charset="0"/>
              </a:rPr>
              <a:t>CENÁRIO COVID-19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pt-BR" sz="3600" b="1" dirty="0">
                <a:latin typeface="+mj-lt"/>
                <a:cs typeface="Calibri" pitchFamily="34" charset="0"/>
              </a:rPr>
              <a:t>Palmas-TO</a:t>
            </a:r>
          </a:p>
        </p:txBody>
      </p:sp>
      <p:sp>
        <p:nvSpPr>
          <p:cNvPr id="6147" name="Rectangle 2">
            <a:extLst>
              <a:ext uri="{FF2B5EF4-FFF2-40B4-BE49-F238E27FC236}">
                <a16:creationId xmlns="" xmlns:a16="http://schemas.microsoft.com/office/drawing/2014/main" id="{57379690-AFAB-485C-8183-5BA8A4A14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76200"/>
            <a:ext cx="12192000" cy="1804988"/>
          </a:xfrm>
          <a:prstGeom prst="rect">
            <a:avLst/>
          </a:prstGeom>
          <a:solidFill>
            <a:srgbClr val="203864"/>
          </a:solidFill>
          <a:ln w="12600">
            <a:solidFill>
              <a:srgbClr val="2F528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/>
          </a:p>
        </p:txBody>
      </p:sp>
      <p:pic>
        <p:nvPicPr>
          <p:cNvPr id="3" name="Imagem 2">
            <a:extLst>
              <a:ext uri="{FF2B5EF4-FFF2-40B4-BE49-F238E27FC236}">
                <a16:creationId xmlns="" xmlns:a16="http://schemas.microsoft.com/office/drawing/2014/main" id="{936C8678-A673-4150-92AC-65380F8419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233" y="5373216"/>
            <a:ext cx="4353533" cy="1295581"/>
          </a:xfrm>
          <a:prstGeom prst="rect">
            <a:avLst/>
          </a:prstGeom>
        </p:spPr>
      </p:pic>
      <p:pic>
        <p:nvPicPr>
          <p:cNvPr id="5" name="Picture 3">
            <a:extLst>
              <a:ext uri="{FF2B5EF4-FFF2-40B4-BE49-F238E27FC236}">
                <a16:creationId xmlns="" xmlns:a16="http://schemas.microsoft.com/office/drawing/2014/main" id="{BE2125EA-D2A8-47FD-9AC0-BAB04D2C3D2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527"/>
          <a:stretch/>
        </p:blipFill>
        <p:spPr bwMode="auto">
          <a:xfrm>
            <a:off x="9755800" y="-76200"/>
            <a:ext cx="2436200" cy="952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tângulo 6"/>
          <p:cNvSpPr>
            <a:spLocks noChangeArrowheads="1"/>
          </p:cNvSpPr>
          <p:nvPr/>
        </p:nvSpPr>
        <p:spPr bwMode="auto">
          <a:xfrm>
            <a:off x="0" y="6611779"/>
            <a:ext cx="841375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1000" dirty="0"/>
              <a:t>Fonte : </a:t>
            </a:r>
            <a:r>
              <a:rPr lang="pt-BR" altLang="pt-BR" sz="1000" dirty="0">
                <a:latin typeface="Arial" panose="020B0604020202020204" pitchFamily="34" charset="0"/>
              </a:rPr>
              <a:t> </a:t>
            </a:r>
            <a:r>
              <a:rPr lang="pt-BR" altLang="pt-BR" sz="1000" dirty="0"/>
              <a:t>Boletim Epidemiológico Coronavírus(COVID-19). Disponível em: </a:t>
            </a:r>
            <a:r>
              <a:rPr lang="pt-BR" altLang="pt-BR" sz="1000" dirty="0">
                <a:hlinkClick r:id="rId2"/>
              </a:rPr>
              <a:t>https://coronavirus.palmas.to.gov.br/boletim.Acesso</a:t>
            </a:r>
            <a:r>
              <a:rPr lang="pt-BR" altLang="pt-BR" sz="1000" dirty="0"/>
              <a:t> </a:t>
            </a:r>
            <a:r>
              <a:rPr lang="pt-BR" altLang="pt-BR" sz="1000" dirty="0" smtClean="0"/>
              <a:t>04/05/21.</a:t>
            </a:r>
            <a:endParaRPr lang="pt-BR" altLang="pt-BR" sz="1000" dirty="0"/>
          </a:p>
        </p:txBody>
      </p:sp>
      <p:sp>
        <p:nvSpPr>
          <p:cNvPr id="7" name="CaixaDeTexto 6"/>
          <p:cNvSpPr txBox="1"/>
          <p:nvPr/>
        </p:nvSpPr>
        <p:spPr>
          <a:xfrm>
            <a:off x="2064346" y="400531"/>
            <a:ext cx="80645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pt-BR" b="1" dirty="0">
                <a:solidFill>
                  <a:srgbClr val="203864"/>
                </a:solidFill>
              </a:rPr>
              <a:t>Média da Taxa de Ocupação Hospitalar em Leitos Clínicos e UTI, Públicos e Privados COVID-19 ,localizados em </a:t>
            </a:r>
            <a:r>
              <a:rPr lang="pt-BR" b="1" dirty="0" err="1" smtClean="0">
                <a:solidFill>
                  <a:srgbClr val="203864"/>
                </a:solidFill>
              </a:rPr>
              <a:t>Palmas-TO</a:t>
            </a:r>
            <a:r>
              <a:rPr lang="pt-BR" b="1" dirty="0" smtClean="0">
                <a:solidFill>
                  <a:srgbClr val="203864"/>
                </a:solidFill>
              </a:rPr>
              <a:t>, 2020 e 2021.</a:t>
            </a:r>
            <a:r>
              <a:rPr lang="pt-BR" sz="800" dirty="0">
                <a:latin typeface="Spectral Light"/>
                <a:ea typeface="Spectral Light"/>
                <a:cs typeface="Spectral Light"/>
                <a:sym typeface="Spectral Light"/>
              </a:rPr>
              <a:t/>
            </a:r>
            <a:br>
              <a:rPr lang="pt-BR" sz="800" dirty="0">
                <a:latin typeface="Spectral Light"/>
                <a:ea typeface="Spectral Light"/>
                <a:cs typeface="Spectral Light"/>
                <a:sym typeface="Spectral Light"/>
              </a:rPr>
            </a:br>
            <a:endParaRPr lang="pt-BR" b="1" dirty="0">
              <a:latin typeface="+mj-lt"/>
            </a:endParaRPr>
          </a:p>
        </p:txBody>
      </p:sp>
      <p:pic>
        <p:nvPicPr>
          <p:cNvPr id="6" name="Picture 3">
            <a:extLst>
              <a:ext uri="{FF2B5EF4-FFF2-40B4-BE49-F238E27FC236}">
                <a16:creationId xmlns="" xmlns:a16="http://schemas.microsoft.com/office/drawing/2014/main" id="{4ABF8E8A-1D1B-4822-9224-6876D455CDA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527"/>
          <a:stretch/>
        </p:blipFill>
        <p:spPr bwMode="auto">
          <a:xfrm>
            <a:off x="10633298" y="133182"/>
            <a:ext cx="1368152" cy="534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9" name="Gráfic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5218000"/>
              </p:ext>
            </p:extLst>
          </p:nvPr>
        </p:nvGraphicFramePr>
        <p:xfrm>
          <a:off x="1776314" y="1327148"/>
          <a:ext cx="8856984" cy="45501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0939367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Título 2"/>
          <p:cNvSpPr>
            <a:spLocks noGrp="1"/>
          </p:cNvSpPr>
          <p:nvPr>
            <p:ph type="title"/>
          </p:nvPr>
        </p:nvSpPr>
        <p:spPr>
          <a:xfrm>
            <a:off x="1981994" y="608013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pt-BR" altLang="pt-BR" sz="1800" b="1" u="sng" dirty="0">
                <a:solidFill>
                  <a:srgbClr val="002060"/>
                </a:solidFill>
              </a:rPr>
              <a:t>MÉDIA</a:t>
            </a:r>
            <a:r>
              <a:rPr lang="pt-BR" altLang="pt-BR" sz="1800" b="1" dirty="0">
                <a:solidFill>
                  <a:srgbClr val="002060"/>
                </a:solidFill>
              </a:rPr>
              <a:t> DE PACIENTES HOSPITALIZADOS em Leitos Clínicos e UTI, Públicos e Privados COVID-19 ,localizados em Palmas-TO. </a:t>
            </a:r>
            <a:br>
              <a:rPr lang="pt-BR" altLang="pt-BR" sz="1800" b="1" dirty="0">
                <a:solidFill>
                  <a:srgbClr val="002060"/>
                </a:solidFill>
              </a:rPr>
            </a:br>
            <a:endParaRPr lang="pt-BR" altLang="pt-BR" sz="1800" b="1" dirty="0">
              <a:solidFill>
                <a:srgbClr val="002060"/>
              </a:solidFill>
            </a:endParaRPr>
          </a:p>
        </p:txBody>
      </p:sp>
      <p:pic>
        <p:nvPicPr>
          <p:cNvPr id="6" name="Picture 3">
            <a:extLst>
              <a:ext uri="{FF2B5EF4-FFF2-40B4-BE49-F238E27FC236}">
                <a16:creationId xmlns="" xmlns:a16="http://schemas.microsoft.com/office/drawing/2014/main" id="{E09BCAC4-AB74-4614-AED9-E87EABEBE3E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527"/>
          <a:stretch/>
        </p:blipFill>
        <p:spPr bwMode="auto">
          <a:xfrm>
            <a:off x="10633298" y="133182"/>
            <a:ext cx="1368152" cy="534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03154042"/>
              </p:ext>
            </p:extLst>
          </p:nvPr>
        </p:nvGraphicFramePr>
        <p:xfrm>
          <a:off x="1416274" y="1340768"/>
          <a:ext cx="9073008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Retângulo 1"/>
          <p:cNvSpPr/>
          <p:nvPr/>
        </p:nvSpPr>
        <p:spPr>
          <a:xfrm>
            <a:off x="1704306" y="6237312"/>
            <a:ext cx="8784976" cy="2358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121917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r>
              <a:rPr lang="pt-BR" sz="933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Fonte: Boletim Epidemiológico </a:t>
            </a:r>
            <a:r>
              <a:rPr lang="pt-BR" sz="933" kern="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Coronavírus</a:t>
            </a:r>
            <a:r>
              <a:rPr lang="pt-BR" sz="933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(COVID-19). Disponível em </a:t>
            </a:r>
            <a:r>
              <a:rPr lang="pt-BR" sz="933" kern="0" dirty="0">
                <a:solidFill>
                  <a:srgbClr val="000000"/>
                </a:solidFill>
                <a:latin typeface="Arial"/>
                <a:cs typeface="Arial"/>
                <a:sym typeface="Arial"/>
                <a:hlinkClick r:id="rId4"/>
              </a:rPr>
              <a:t>https://coronavirus.palmas.to.gov.br/boletim</a:t>
            </a:r>
            <a:r>
              <a:rPr lang="pt-BR" sz="933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. Acesso 04/05/21. </a:t>
            </a:r>
          </a:p>
        </p:txBody>
      </p:sp>
    </p:spTree>
    <p:extLst>
      <p:ext uri="{BB962C8B-B14F-4D97-AF65-F5344CB8AC3E}">
        <p14:creationId xmlns:p14="http://schemas.microsoft.com/office/powerpoint/2010/main" val="151450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2319711"/>
              </p:ext>
            </p:extLst>
          </p:nvPr>
        </p:nvGraphicFramePr>
        <p:xfrm>
          <a:off x="948447" y="1108802"/>
          <a:ext cx="10381209" cy="44441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14575">
                  <a:extLst>
                    <a:ext uri="{9D8B030D-6E8A-4147-A177-3AD203B41FA5}">
                      <a16:colId xmlns="" xmlns:a16="http://schemas.microsoft.com/office/drawing/2014/main" val="2656034031"/>
                    </a:ext>
                  </a:extLst>
                </a:gridCol>
                <a:gridCol w="1861921">
                  <a:extLst>
                    <a:ext uri="{9D8B030D-6E8A-4147-A177-3AD203B41FA5}">
                      <a16:colId xmlns="" xmlns:a16="http://schemas.microsoft.com/office/drawing/2014/main" val="1226984310"/>
                    </a:ext>
                  </a:extLst>
                </a:gridCol>
                <a:gridCol w="1285930">
                  <a:extLst>
                    <a:ext uri="{9D8B030D-6E8A-4147-A177-3AD203B41FA5}">
                      <a16:colId xmlns="" xmlns:a16="http://schemas.microsoft.com/office/drawing/2014/main" val="2793497011"/>
                    </a:ext>
                  </a:extLst>
                </a:gridCol>
                <a:gridCol w="1357371">
                  <a:extLst>
                    <a:ext uri="{9D8B030D-6E8A-4147-A177-3AD203B41FA5}">
                      <a16:colId xmlns="" xmlns:a16="http://schemas.microsoft.com/office/drawing/2014/main" val="4160842757"/>
                    </a:ext>
                  </a:extLst>
                </a:gridCol>
                <a:gridCol w="1339510">
                  <a:extLst>
                    <a:ext uri="{9D8B030D-6E8A-4147-A177-3AD203B41FA5}">
                      <a16:colId xmlns="" xmlns:a16="http://schemas.microsoft.com/office/drawing/2014/main" val="3428331146"/>
                    </a:ext>
                  </a:extLst>
                </a:gridCol>
                <a:gridCol w="1285930">
                  <a:extLst>
                    <a:ext uri="{9D8B030D-6E8A-4147-A177-3AD203B41FA5}">
                      <a16:colId xmlns="" xmlns:a16="http://schemas.microsoft.com/office/drawing/2014/main" val="3595225830"/>
                    </a:ext>
                  </a:extLst>
                </a:gridCol>
                <a:gridCol w="1535972">
                  <a:extLst>
                    <a:ext uri="{9D8B030D-6E8A-4147-A177-3AD203B41FA5}">
                      <a16:colId xmlns="" xmlns:a16="http://schemas.microsoft.com/office/drawing/2014/main" val="2957768883"/>
                    </a:ext>
                  </a:extLst>
                </a:gridCol>
              </a:tblGrid>
              <a:tr h="1077763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u="none" strike="noStrike" dirty="0">
                          <a:effectLst/>
                        </a:rPr>
                        <a:t>Faixa etária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u="none" strike="noStrike">
                          <a:effectLst/>
                        </a:rPr>
                        <a:t>Feminino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u="none" strike="noStrike">
                          <a:effectLst/>
                        </a:rPr>
                        <a:t>Masculino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u="none" strike="noStrike">
                          <a:effectLst/>
                        </a:rPr>
                        <a:t>Total 2020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u="none" strike="noStrike">
                          <a:effectLst/>
                        </a:rPr>
                        <a:t>% /Nº Total de Casos Confirmados 2020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u="none" strike="noStrike">
                          <a:effectLst/>
                        </a:rPr>
                        <a:t>Parcial 2021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u="none" strike="noStrike">
                          <a:effectLst/>
                        </a:rPr>
                        <a:t>% /Nº Total de Casos Confirmados  2021 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193518121"/>
                  </a:ext>
                </a:extLst>
              </a:tr>
              <a:tr h="306031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200" u="none" strike="noStrike">
                          <a:effectLst/>
                        </a:rPr>
                        <a:t>≤ 10 anos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200" u="none" strike="noStrike">
                          <a:effectLst/>
                        </a:rPr>
                        <a:t>520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200" u="none" strike="noStrike">
                          <a:effectLst/>
                        </a:rPr>
                        <a:t>518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200" u="none" strike="noStrike">
                          <a:effectLst/>
                        </a:rPr>
                        <a:t>1038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200" u="none" strike="noStrike">
                          <a:effectLst/>
                        </a:rPr>
                        <a:t>4,84%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4,95%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2632100356"/>
                  </a:ext>
                </a:extLst>
              </a:tr>
              <a:tr h="306031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200" u="none" strike="noStrike">
                          <a:effectLst/>
                        </a:rPr>
                        <a:t>11 a 19 anos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200" u="none" strike="noStrike">
                          <a:effectLst/>
                        </a:rPr>
                        <a:t>760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200" u="none" strike="noStrike">
                          <a:effectLst/>
                        </a:rPr>
                        <a:t>719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200" u="none" strike="noStrike">
                          <a:effectLst/>
                        </a:rPr>
                        <a:t>1479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200" u="none" strike="noStrike">
                          <a:effectLst/>
                        </a:rPr>
                        <a:t>6,90%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1.474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8,63%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1966113"/>
                  </a:ext>
                </a:extLst>
              </a:tr>
              <a:tr h="306031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200" u="none" strike="noStrike">
                          <a:effectLst/>
                        </a:rPr>
                        <a:t>20 a 29 anos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200" u="none" strike="noStrike">
                          <a:effectLst/>
                        </a:rPr>
                        <a:t>2627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200" u="none" strike="noStrike">
                          <a:effectLst/>
                        </a:rPr>
                        <a:t>2076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200" u="none" strike="noStrike">
                          <a:effectLst/>
                        </a:rPr>
                        <a:t>4703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200" u="none" strike="noStrike">
                          <a:effectLst/>
                        </a:rPr>
                        <a:t>21,95%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3.598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21,06%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151207133"/>
                  </a:ext>
                </a:extLst>
              </a:tr>
              <a:tr h="306031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200" u="none" strike="noStrike">
                          <a:effectLst/>
                        </a:rPr>
                        <a:t>30 a 39 anos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200" u="none" strike="noStrike">
                          <a:effectLst/>
                        </a:rPr>
                        <a:t>3111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200" u="none" strike="noStrike">
                          <a:effectLst/>
                        </a:rPr>
                        <a:t>2643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200" u="none" strike="noStrike">
                          <a:effectLst/>
                        </a:rPr>
                        <a:t>5754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200" u="none" strike="noStrike">
                          <a:effectLst/>
                        </a:rPr>
                        <a:t>26,85%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4.190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24,52%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2684295536"/>
                  </a:ext>
                </a:extLst>
              </a:tr>
              <a:tr h="306031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200" u="none" strike="noStrike">
                          <a:effectLst/>
                        </a:rPr>
                        <a:t>40 a 49 anos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200" u="none" strike="noStrike">
                          <a:effectLst/>
                        </a:rPr>
                        <a:t>2429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200" u="none" strike="noStrike">
                          <a:effectLst/>
                        </a:rPr>
                        <a:t>1923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200" u="none" strike="noStrike">
                          <a:effectLst/>
                        </a:rPr>
                        <a:t>4352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200" u="none" strike="noStrike">
                          <a:effectLst/>
                        </a:rPr>
                        <a:t>20,31%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3.414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19,98%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68742586"/>
                  </a:ext>
                </a:extLst>
              </a:tr>
              <a:tr h="306031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200" u="none" strike="noStrike">
                          <a:effectLst/>
                        </a:rPr>
                        <a:t>50 a 59 anos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200" u="none" strike="noStrike">
                          <a:effectLst/>
                        </a:rPr>
                        <a:t>1244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200" u="none" strike="noStrike">
                          <a:effectLst/>
                        </a:rPr>
                        <a:t>1151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200" u="none" strike="noStrike">
                          <a:effectLst/>
                        </a:rPr>
                        <a:t>2395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200" u="none" strike="noStrike">
                          <a:effectLst/>
                        </a:rPr>
                        <a:t>11,18%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2.014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11,79%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520592282"/>
                  </a:ext>
                </a:extLst>
              </a:tr>
              <a:tr h="306031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200" u="none" strike="noStrike">
                          <a:effectLst/>
                        </a:rPr>
                        <a:t>60 a 69 anos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200" u="none" strike="noStrike">
                          <a:effectLst/>
                        </a:rPr>
                        <a:t>511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200" u="none" strike="noStrike">
                          <a:effectLst/>
                        </a:rPr>
                        <a:t>549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200" u="none" strike="noStrike">
                          <a:effectLst/>
                        </a:rPr>
                        <a:t>1060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200" u="none" strike="noStrike">
                          <a:effectLst/>
                        </a:rPr>
                        <a:t>4,95%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966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5,65%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2363908922"/>
                  </a:ext>
                </a:extLst>
              </a:tr>
              <a:tr h="306031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200" u="none" strike="noStrike">
                          <a:effectLst/>
                        </a:rPr>
                        <a:t>70 a 79 anos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200" u="none" strike="noStrike">
                          <a:effectLst/>
                        </a:rPr>
                        <a:t>222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200" u="none" strike="noStrike">
                          <a:effectLst/>
                        </a:rPr>
                        <a:t>215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200" u="none" strike="noStrike">
                          <a:effectLst/>
                        </a:rPr>
                        <a:t>437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200" u="none" strike="noStrike">
                          <a:effectLst/>
                        </a:rPr>
                        <a:t>2,04%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413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2,42%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694947242"/>
                  </a:ext>
                </a:extLst>
              </a:tr>
              <a:tr h="306031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200" u="none" strike="noStrike">
                          <a:effectLst/>
                        </a:rPr>
                        <a:t>80 a 89 anos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200" u="none" strike="noStrike">
                          <a:effectLst/>
                        </a:rPr>
                        <a:t>97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200" u="none" strike="noStrike">
                          <a:effectLst/>
                        </a:rPr>
                        <a:t>86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200" u="none" strike="noStrike">
                          <a:effectLst/>
                        </a:rPr>
                        <a:t>183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200" u="none" strike="noStrike">
                          <a:effectLst/>
                        </a:rPr>
                        <a:t>0,85%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0,85%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4001656447"/>
                  </a:ext>
                </a:extLst>
              </a:tr>
              <a:tr h="306031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u="none" strike="noStrike">
                          <a:effectLst/>
                        </a:rPr>
                        <a:t>≥ 90 anos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200" u="none" strike="noStrike">
                          <a:effectLst/>
                        </a:rPr>
                        <a:t>12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200" u="none" strike="noStrike">
                          <a:effectLst/>
                        </a:rPr>
                        <a:t>17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200" u="none" strike="noStrike">
                          <a:effectLst/>
                        </a:rPr>
                        <a:t>29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200" u="none" strike="noStrike">
                          <a:effectLst/>
                        </a:rPr>
                        <a:t>0,14%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0,14%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2515661729"/>
                  </a:ext>
                </a:extLst>
              </a:tr>
              <a:tr h="306031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200" u="none" strike="noStrike">
                          <a:effectLst/>
                        </a:rPr>
                        <a:t>Total</a:t>
                      </a:r>
                      <a:endParaRPr lang="pt-B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200" u="none" strike="noStrike">
                          <a:effectLst/>
                        </a:rPr>
                        <a:t>11533</a:t>
                      </a:r>
                      <a:endParaRPr lang="pt-B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200" u="none" strike="noStrike">
                          <a:effectLst/>
                        </a:rPr>
                        <a:t>9897</a:t>
                      </a:r>
                      <a:endParaRPr lang="pt-B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200" u="none" strike="noStrike">
                          <a:effectLst/>
                        </a:rPr>
                        <a:t>21430</a:t>
                      </a:r>
                      <a:endParaRPr lang="pt-B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200" u="none" strike="noStrike">
                          <a:effectLst/>
                        </a:rPr>
                        <a:t>100,00%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17.085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100,00%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431837075"/>
                  </a:ext>
                </a:extLst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1056511" y="349135"/>
            <a:ext cx="99503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>
                <a:solidFill>
                  <a:schemeClr val="tx1"/>
                </a:solidFill>
                <a:latin typeface="+mn-lt"/>
              </a:rPr>
              <a:t>Comparativo do </a:t>
            </a:r>
            <a:r>
              <a:rPr lang="pt-BR" sz="1400" b="1" dirty="0">
                <a:solidFill>
                  <a:schemeClr val="tx1"/>
                </a:solidFill>
                <a:latin typeface="+mn-lt"/>
              </a:rPr>
              <a:t>nº de casos </a:t>
            </a:r>
            <a:r>
              <a:rPr lang="pt-BR" sz="1400" b="1" dirty="0" smtClean="0">
                <a:solidFill>
                  <a:schemeClr val="tx1"/>
                </a:solidFill>
                <a:latin typeface="+mn-lt"/>
              </a:rPr>
              <a:t>confirmados para a Covid-19, segundo faixa etária, </a:t>
            </a:r>
            <a:r>
              <a:rPr lang="pt-BR" sz="1400" b="1" dirty="0" err="1" smtClean="0">
                <a:solidFill>
                  <a:schemeClr val="tx1"/>
                </a:solidFill>
                <a:latin typeface="+mn-lt"/>
              </a:rPr>
              <a:t>Palmas-TO</a:t>
            </a:r>
            <a:r>
              <a:rPr lang="pt-BR" sz="1400" b="1" dirty="0" smtClean="0">
                <a:solidFill>
                  <a:schemeClr val="tx1"/>
                </a:solidFill>
                <a:latin typeface="+mn-lt"/>
              </a:rPr>
              <a:t>, 2020 e 2021. 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948447" y="6019965"/>
            <a:ext cx="10476939" cy="2358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121917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r>
              <a:rPr lang="pt-BR" sz="933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Fonte: Boletim Epidemiológico </a:t>
            </a:r>
            <a:r>
              <a:rPr lang="pt-BR" sz="933" kern="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Coronavírus</a:t>
            </a:r>
            <a:r>
              <a:rPr lang="pt-BR" sz="933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(COVID-19). Disponível em </a:t>
            </a:r>
            <a:r>
              <a:rPr lang="pt-BR" sz="933" kern="0" dirty="0">
                <a:solidFill>
                  <a:srgbClr val="000000"/>
                </a:solidFill>
                <a:latin typeface="Arial"/>
                <a:cs typeface="Arial"/>
                <a:sym typeface="Arial"/>
                <a:hlinkClick r:id="rId2"/>
              </a:rPr>
              <a:t>https://coronavirus.palmas.to.gov.br/boletim</a:t>
            </a:r>
            <a:r>
              <a:rPr lang="pt-BR" sz="933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. Acesso 04/05/21. </a:t>
            </a:r>
          </a:p>
        </p:txBody>
      </p:sp>
    </p:spTree>
    <p:extLst>
      <p:ext uri="{BB962C8B-B14F-4D97-AF65-F5344CB8AC3E}">
        <p14:creationId xmlns:p14="http://schemas.microsoft.com/office/powerpoint/2010/main" val="637413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0958101"/>
              </p:ext>
            </p:extLst>
          </p:nvPr>
        </p:nvGraphicFramePr>
        <p:xfrm>
          <a:off x="624186" y="188640"/>
          <a:ext cx="11288682" cy="573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1447">
                  <a:extLst>
                    <a:ext uri="{9D8B030D-6E8A-4147-A177-3AD203B41FA5}">
                      <a16:colId xmlns="" xmlns:a16="http://schemas.microsoft.com/office/drawing/2014/main" val="1499764185"/>
                    </a:ext>
                  </a:extLst>
                </a:gridCol>
                <a:gridCol w="1881447">
                  <a:extLst>
                    <a:ext uri="{9D8B030D-6E8A-4147-A177-3AD203B41FA5}">
                      <a16:colId xmlns="" xmlns:a16="http://schemas.microsoft.com/office/drawing/2014/main" val="3633834655"/>
                    </a:ext>
                  </a:extLst>
                </a:gridCol>
                <a:gridCol w="1881447">
                  <a:extLst>
                    <a:ext uri="{9D8B030D-6E8A-4147-A177-3AD203B41FA5}">
                      <a16:colId xmlns="" xmlns:a16="http://schemas.microsoft.com/office/drawing/2014/main" val="4209318165"/>
                    </a:ext>
                  </a:extLst>
                </a:gridCol>
                <a:gridCol w="1881447">
                  <a:extLst>
                    <a:ext uri="{9D8B030D-6E8A-4147-A177-3AD203B41FA5}">
                      <a16:colId xmlns="" xmlns:a16="http://schemas.microsoft.com/office/drawing/2014/main" val="3799179733"/>
                    </a:ext>
                  </a:extLst>
                </a:gridCol>
                <a:gridCol w="1881447">
                  <a:extLst>
                    <a:ext uri="{9D8B030D-6E8A-4147-A177-3AD203B41FA5}">
                      <a16:colId xmlns="" xmlns:a16="http://schemas.microsoft.com/office/drawing/2014/main" val="2939755151"/>
                    </a:ext>
                  </a:extLst>
                </a:gridCol>
                <a:gridCol w="1881447">
                  <a:extLst>
                    <a:ext uri="{9D8B030D-6E8A-4147-A177-3AD203B41FA5}">
                      <a16:colId xmlns="" xmlns:a16="http://schemas.microsoft.com/office/drawing/2014/main" val="374697824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ATIVIDADES</a:t>
                      </a:r>
                      <a:r>
                        <a:rPr lang="pt-BR" sz="1400" baseline="0" dirty="0" smtClean="0">
                          <a:solidFill>
                            <a:schemeClr val="tx1"/>
                          </a:solidFill>
                        </a:rPr>
                        <a:t> LIBERADAS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ALERTA MÁXIMO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ALERTA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CONTROLE AMPLIADO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CONTROLE MODERADO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NORMAL CONTROLADO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8391780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kern="100" dirty="0" smtClean="0">
                          <a:effectLst/>
                          <a:latin typeface="+mn-lt"/>
                          <a:ea typeface="NSimSun" panose="02010609030101010101" pitchFamily="49" charset="-122"/>
                          <a:cs typeface="Mangal"/>
                        </a:rPr>
                        <a:t>Shopping Center, galerias, e estabelecimentos congêneres.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Fechado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30%</a:t>
                      </a:r>
                    </a:p>
                    <a:p>
                      <a:r>
                        <a:rPr lang="pt-BR" sz="1200" dirty="0" smtClean="0"/>
                        <a:t>12h às 22h</a:t>
                      </a:r>
                    </a:p>
                    <a:p>
                      <a:r>
                        <a:rPr lang="pt-BR" sz="1200" dirty="0" smtClean="0"/>
                        <a:t>Segunda a sexta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hangingPunct="1"/>
                      <a:r>
                        <a:rPr lang="pt-BR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Capacidade reduzida de funcionamento em 50%</a:t>
                      </a:r>
                    </a:p>
                    <a:p>
                      <a:pPr hangingPunct="1"/>
                      <a:r>
                        <a:rPr lang="pt-BR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12h ás 22h</a:t>
                      </a:r>
                      <a:endParaRPr lang="pt-BR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hangingPunct="1"/>
                      <a:r>
                        <a:rPr lang="pt-BR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Permitir delivery aos sábados e domingos, devendo o shopping permanecer fechado para o acesso do público. Permitir o funcionamento do laboratório Sabin na modalidade drive </a:t>
                      </a:r>
                      <a:r>
                        <a:rPr lang="pt-BR" sz="1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trhu</a:t>
                      </a:r>
                      <a:r>
                        <a:rPr lang="pt-BR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469514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+mn-lt"/>
                        </a:rPr>
                        <a:t>Lojas de materiais de construção</a:t>
                      </a:r>
                      <a:endParaRPr lang="pt-BR" sz="1200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+mn-lt"/>
                        </a:rPr>
                        <a:t>Horário reduzido retirada no local</a:t>
                      </a:r>
                      <a:endParaRPr lang="pt-BR" sz="1200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+mn-lt"/>
                        </a:rPr>
                        <a:t>30%</a:t>
                      </a:r>
                    </a:p>
                    <a:p>
                      <a:r>
                        <a:rPr lang="pt-BR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9h às 17h</a:t>
                      </a:r>
                    </a:p>
                    <a:p>
                      <a:r>
                        <a:rPr lang="pt-BR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Segunda a sexta</a:t>
                      </a:r>
                      <a:endParaRPr lang="pt-BR" sz="1200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+mn-lt"/>
                        </a:rPr>
                        <a:t>50%</a:t>
                      </a:r>
                    </a:p>
                    <a:p>
                      <a:r>
                        <a:rPr lang="pt-BR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9h às 17h</a:t>
                      </a:r>
                    </a:p>
                    <a:p>
                      <a:r>
                        <a:rPr lang="pt-BR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Segunda a sexta</a:t>
                      </a:r>
                      <a:endParaRPr lang="pt-BR" sz="1200" dirty="0" smtClean="0">
                        <a:latin typeface="+mn-lt"/>
                      </a:endParaRPr>
                    </a:p>
                    <a:p>
                      <a:endParaRPr lang="pt-BR" sz="1200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200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200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197772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+mn-lt"/>
                        </a:rPr>
                        <a:t>Casa agropecuárias</a:t>
                      </a:r>
                      <a:endParaRPr lang="pt-BR" sz="1200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>
                          <a:latin typeface="+mn-lt"/>
                        </a:rPr>
                        <a:t>Horário reduzido retirada no local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+mn-lt"/>
                        </a:rPr>
                        <a:t>30% </a:t>
                      </a:r>
                    </a:p>
                    <a:p>
                      <a:r>
                        <a:rPr lang="pt-BR" sz="1200" dirty="0" smtClean="0">
                          <a:latin typeface="+mn-lt"/>
                        </a:rPr>
                        <a:t>6h</a:t>
                      </a:r>
                      <a:r>
                        <a:rPr lang="pt-BR" sz="1200" baseline="0" dirty="0" smtClean="0">
                          <a:latin typeface="+mn-lt"/>
                        </a:rPr>
                        <a:t> às 16h</a:t>
                      </a:r>
                    </a:p>
                    <a:p>
                      <a:r>
                        <a:rPr lang="pt-BR" sz="1200" baseline="0" dirty="0" smtClean="0">
                          <a:latin typeface="+mn-lt"/>
                        </a:rPr>
                        <a:t>Segunda a sexta</a:t>
                      </a:r>
                      <a:endParaRPr lang="pt-BR" sz="1200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+mn-lt"/>
                        </a:rPr>
                        <a:t>50% </a:t>
                      </a:r>
                    </a:p>
                    <a:p>
                      <a:r>
                        <a:rPr lang="pt-BR" sz="1200" dirty="0" smtClean="0">
                          <a:latin typeface="+mn-lt"/>
                        </a:rPr>
                        <a:t>6h</a:t>
                      </a:r>
                      <a:r>
                        <a:rPr lang="pt-BR" sz="1200" baseline="0" dirty="0" smtClean="0">
                          <a:latin typeface="+mn-lt"/>
                        </a:rPr>
                        <a:t> às 16h</a:t>
                      </a:r>
                    </a:p>
                    <a:p>
                      <a:r>
                        <a:rPr lang="pt-BR" sz="1200" baseline="0" dirty="0" smtClean="0">
                          <a:latin typeface="+mn-lt"/>
                        </a:rPr>
                        <a:t>Segunda a sexta</a:t>
                      </a:r>
                      <a:endParaRPr lang="pt-BR" sz="1200" dirty="0" smtClean="0">
                        <a:latin typeface="+mn-lt"/>
                      </a:endParaRPr>
                    </a:p>
                    <a:p>
                      <a:endParaRPr lang="pt-BR" sz="1200" dirty="0" smtClean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200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812755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>
                          <a:latin typeface="+mn-lt"/>
                        </a:rPr>
                        <a:t>Concessionárias de veículos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+mn-lt"/>
                        </a:rPr>
                        <a:t>Fechado</a:t>
                      </a:r>
                      <a:endParaRPr lang="pt-BR" sz="1200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30%</a:t>
                      </a:r>
                    </a:p>
                    <a:p>
                      <a:r>
                        <a:rPr lang="pt-BR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8h às 18h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Segunda a sexta</a:t>
                      </a:r>
                      <a:endParaRPr lang="pt-BR" sz="1200" dirty="0" smtClean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50%</a:t>
                      </a:r>
                    </a:p>
                    <a:p>
                      <a:r>
                        <a:rPr lang="pt-BR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8h às 18h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Segunda a sexta</a:t>
                      </a:r>
                      <a:endParaRPr lang="pt-BR" sz="1200" dirty="0" smtClean="0">
                        <a:latin typeface="+mn-lt"/>
                      </a:endParaRPr>
                    </a:p>
                    <a:p>
                      <a:endParaRPr lang="pt-BR" sz="1200" dirty="0" smtClean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200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099222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Comércio de rua</a:t>
                      </a:r>
                      <a:endParaRPr lang="pt-BR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>
                          <a:latin typeface="+mn-lt"/>
                        </a:rPr>
                        <a:t>Horário reduzido retirada no local</a:t>
                      </a:r>
                    </a:p>
                    <a:p>
                      <a:endParaRPr lang="pt-BR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30%</a:t>
                      </a:r>
                    </a:p>
                    <a:p>
                      <a:r>
                        <a:rPr lang="pt-BR" sz="1200" dirty="0" smtClean="0"/>
                        <a:t>10h às 20h </a:t>
                      </a:r>
                    </a:p>
                    <a:p>
                      <a:r>
                        <a:rPr lang="pt-BR" sz="1200" dirty="0" smtClean="0"/>
                        <a:t>Segunda a sexta</a:t>
                      </a:r>
                      <a:endParaRPr lang="pt-BR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50%</a:t>
                      </a:r>
                    </a:p>
                    <a:p>
                      <a:r>
                        <a:rPr lang="pt-BR" sz="1200" dirty="0" smtClean="0"/>
                        <a:t>10h às 20h </a:t>
                      </a:r>
                    </a:p>
                    <a:p>
                      <a:r>
                        <a:rPr lang="pt-BR" sz="1200" dirty="0" smtClean="0"/>
                        <a:t>Segunda a sexta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5143519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16552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4100448"/>
              </p:ext>
            </p:extLst>
          </p:nvPr>
        </p:nvGraphicFramePr>
        <p:xfrm>
          <a:off x="624186" y="188640"/>
          <a:ext cx="11288682" cy="61344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1447">
                  <a:extLst>
                    <a:ext uri="{9D8B030D-6E8A-4147-A177-3AD203B41FA5}">
                      <a16:colId xmlns="" xmlns:a16="http://schemas.microsoft.com/office/drawing/2014/main" val="1499764185"/>
                    </a:ext>
                  </a:extLst>
                </a:gridCol>
                <a:gridCol w="1881447">
                  <a:extLst>
                    <a:ext uri="{9D8B030D-6E8A-4147-A177-3AD203B41FA5}">
                      <a16:colId xmlns="" xmlns:a16="http://schemas.microsoft.com/office/drawing/2014/main" val="3633834655"/>
                    </a:ext>
                  </a:extLst>
                </a:gridCol>
                <a:gridCol w="1881447">
                  <a:extLst>
                    <a:ext uri="{9D8B030D-6E8A-4147-A177-3AD203B41FA5}">
                      <a16:colId xmlns="" xmlns:a16="http://schemas.microsoft.com/office/drawing/2014/main" val="4209318165"/>
                    </a:ext>
                  </a:extLst>
                </a:gridCol>
                <a:gridCol w="1881447">
                  <a:extLst>
                    <a:ext uri="{9D8B030D-6E8A-4147-A177-3AD203B41FA5}">
                      <a16:colId xmlns="" xmlns:a16="http://schemas.microsoft.com/office/drawing/2014/main" val="3799179733"/>
                    </a:ext>
                  </a:extLst>
                </a:gridCol>
                <a:gridCol w="1881447">
                  <a:extLst>
                    <a:ext uri="{9D8B030D-6E8A-4147-A177-3AD203B41FA5}">
                      <a16:colId xmlns="" xmlns:a16="http://schemas.microsoft.com/office/drawing/2014/main" val="2939755151"/>
                    </a:ext>
                  </a:extLst>
                </a:gridCol>
                <a:gridCol w="1881447">
                  <a:extLst>
                    <a:ext uri="{9D8B030D-6E8A-4147-A177-3AD203B41FA5}">
                      <a16:colId xmlns="" xmlns:a16="http://schemas.microsoft.com/office/drawing/2014/main" val="374697824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ATIVIDADES</a:t>
                      </a:r>
                      <a:r>
                        <a:rPr lang="pt-BR" sz="1400" baseline="0" dirty="0" smtClean="0">
                          <a:solidFill>
                            <a:schemeClr val="tx1"/>
                          </a:solidFill>
                        </a:rPr>
                        <a:t> LIBERADAS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ALERTA MÁXIMO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ALERTA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CONTROLE AMPLIADO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CONTROLE MODERADO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NORMAL CONTROLADO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8391780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Academias, escolas esportivas, atividades recreativas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Fechado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30%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5h </a:t>
                      </a:r>
                      <a:r>
                        <a:rPr lang="pt-BR" sz="1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até 0h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hangingPunct="1"/>
                      <a:r>
                        <a:rPr lang="pt-BR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Capacidade reduzida de funcionamento em 50%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469514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+mn-lt"/>
                        </a:rPr>
                        <a:t>Clínicas de estéticas</a:t>
                      </a:r>
                      <a:endParaRPr lang="pt-BR" sz="1200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+mn-lt"/>
                        </a:rPr>
                        <a:t>Fechado</a:t>
                      </a:r>
                      <a:endParaRPr lang="pt-BR" sz="1200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+mn-lt"/>
                        </a:rPr>
                        <a:t>30%</a:t>
                      </a:r>
                    </a:p>
                    <a:p>
                      <a:r>
                        <a:rPr lang="pt-BR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7h ás 22h</a:t>
                      </a:r>
                    </a:p>
                    <a:p>
                      <a:r>
                        <a:rPr lang="pt-BR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Segunda a sexta</a:t>
                      </a:r>
                      <a:endParaRPr lang="pt-BR" sz="1200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hangingPunct="1"/>
                      <a:r>
                        <a:rPr lang="pt-BR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Capacidade reduzida de funcionamento em 50%</a:t>
                      </a:r>
                    </a:p>
                    <a:p>
                      <a:endParaRPr lang="pt-BR" sz="1000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200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200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197772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+mn-lt"/>
                        </a:rPr>
                        <a:t>Salão</a:t>
                      </a:r>
                      <a:r>
                        <a:rPr lang="pt-BR" sz="1200" baseline="0" dirty="0" smtClean="0">
                          <a:latin typeface="+mn-lt"/>
                        </a:rPr>
                        <a:t> de beleza</a:t>
                      </a:r>
                      <a:endParaRPr lang="pt-BR" sz="1200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+mn-lt"/>
                        </a:rPr>
                        <a:t>Fechado</a:t>
                      </a:r>
                      <a:endParaRPr lang="pt-BR" sz="1200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+mn-lt"/>
                        </a:rPr>
                        <a:t>30%</a:t>
                      </a:r>
                    </a:p>
                    <a:p>
                      <a:r>
                        <a:rPr lang="pt-BR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7h ás 22h</a:t>
                      </a:r>
                    </a:p>
                    <a:p>
                      <a:r>
                        <a:rPr lang="pt-BR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Segunda a sexta</a:t>
                      </a:r>
                      <a:endParaRPr lang="pt-BR" sz="1200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hangingPunct="1"/>
                      <a:r>
                        <a:rPr lang="pt-BR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Capacidade reduzida de funcionamento em 50%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200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812755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Restaurantes</a:t>
                      </a:r>
                      <a:endParaRPr lang="pt-BR" sz="1200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>
                          <a:latin typeface="+mn-lt"/>
                        </a:rPr>
                        <a:t>Fechado</a:t>
                      </a:r>
                    </a:p>
                    <a:p>
                      <a:endParaRPr lang="pt-BR" sz="1200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30%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11h às</a:t>
                      </a:r>
                      <a:r>
                        <a:rPr lang="pt-BR" sz="12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15h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>
                          <a:latin typeface="+mn-lt"/>
                        </a:rPr>
                        <a:t>Todos os dias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hangingPunct="1"/>
                      <a:r>
                        <a:rPr lang="pt-BR" sz="12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50%</a:t>
                      </a:r>
                    </a:p>
                    <a:p>
                      <a:pPr hangingPunct="1"/>
                      <a:r>
                        <a:rPr lang="pt-BR" sz="12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11h</a:t>
                      </a:r>
                      <a:r>
                        <a:rPr lang="pt-BR" sz="1200" baseline="0" dirty="0" smtClean="0">
                          <a:solidFill>
                            <a:srgbClr val="FF0000"/>
                          </a:solidFill>
                          <a:latin typeface="+mn-lt"/>
                        </a:rPr>
                        <a:t>  às 15h</a:t>
                      </a:r>
                      <a:endParaRPr lang="pt-BR" sz="1200" dirty="0" smtClean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200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09922298"/>
                  </a:ext>
                </a:extLst>
              </a:tr>
              <a:tr h="1020639">
                <a:tc>
                  <a:txBody>
                    <a:bodyPr/>
                    <a:lstStyle/>
                    <a:p>
                      <a:r>
                        <a:rPr lang="pt-BR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Padarias</a:t>
                      </a:r>
                      <a:endParaRPr lang="pt-BR" sz="1200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200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hangingPunct="1"/>
                      <a:r>
                        <a:rPr lang="pt-BR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Capacidade reduzida de funcionamento em 30%.</a:t>
                      </a:r>
                    </a:p>
                    <a:p>
                      <a:pPr hangingPunct="1"/>
                      <a:r>
                        <a:rPr lang="pt-BR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Todos os dias.</a:t>
                      </a:r>
                    </a:p>
                    <a:p>
                      <a:pPr hangingPunct="1"/>
                      <a:r>
                        <a:rPr lang="pt-BR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Permitido o consumo no local até 10h.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Capacidade reduzida de funcionamento em 30%. Permitido o consumo no local.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dirty="0" smtClean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200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195390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Lanchonetes (Pit dog, Açaiteria, pamonharia, sorveteria, pastelaria) e similares.</a:t>
                      </a:r>
                      <a:endParaRPr lang="pt-BR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30%</a:t>
                      </a:r>
                    </a:p>
                    <a:p>
                      <a:r>
                        <a:rPr lang="pt-BR" sz="1200" dirty="0" smtClean="0"/>
                        <a:t>10h às 20h </a:t>
                      </a:r>
                    </a:p>
                    <a:p>
                      <a:r>
                        <a:rPr lang="pt-BR" sz="1200" dirty="0" smtClean="0"/>
                        <a:t>Segunda a sexta</a:t>
                      </a:r>
                      <a:endParaRPr lang="pt-BR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50%</a:t>
                      </a:r>
                    </a:p>
                    <a:p>
                      <a:r>
                        <a:rPr lang="pt-BR" sz="1200" dirty="0" smtClean="0"/>
                        <a:t>10h ás</a:t>
                      </a:r>
                      <a:r>
                        <a:rPr lang="pt-BR" sz="1200" baseline="0" dirty="0" smtClean="0"/>
                        <a:t> 20h</a:t>
                      </a:r>
                    </a:p>
                    <a:p>
                      <a:r>
                        <a:rPr lang="pt-BR" sz="1200" baseline="0" dirty="0" smtClean="0"/>
                        <a:t>20h ás 0h -  Somente delivery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5143519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Bares </a:t>
                      </a:r>
                      <a:endParaRPr lang="pt-BR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Fechado</a:t>
                      </a:r>
                      <a:endParaRPr lang="pt-BR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8h</a:t>
                      </a:r>
                      <a:r>
                        <a:rPr lang="pt-BR" sz="1200" baseline="0" dirty="0" smtClean="0"/>
                        <a:t> até 0h</a:t>
                      </a:r>
                    </a:p>
                    <a:p>
                      <a:r>
                        <a:rPr lang="pt-BR" sz="1200" baseline="0" dirty="0" smtClean="0"/>
                        <a:t>Permitido somente entrega ou retirada no local</a:t>
                      </a:r>
                      <a:endParaRPr lang="pt-BR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hangingPunct="1"/>
                      <a:r>
                        <a:rPr lang="pt-BR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Manter.8h até 0h</a:t>
                      </a:r>
                    </a:p>
                    <a:p>
                      <a:pPr hangingPunct="1"/>
                      <a:r>
                        <a:rPr lang="pt-BR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Permitido somente entrega -delivery ou retirada no local</a:t>
                      </a:r>
                    </a:p>
                    <a:p>
                      <a:endParaRPr lang="pt-BR" sz="1200" dirty="0" smtClean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7879809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19400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732512"/>
              </p:ext>
            </p:extLst>
          </p:nvPr>
        </p:nvGraphicFramePr>
        <p:xfrm>
          <a:off x="624186" y="188640"/>
          <a:ext cx="11288682" cy="61855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1447">
                  <a:extLst>
                    <a:ext uri="{9D8B030D-6E8A-4147-A177-3AD203B41FA5}">
                      <a16:colId xmlns="" xmlns:a16="http://schemas.microsoft.com/office/drawing/2014/main" val="1499764185"/>
                    </a:ext>
                  </a:extLst>
                </a:gridCol>
                <a:gridCol w="1881447">
                  <a:extLst>
                    <a:ext uri="{9D8B030D-6E8A-4147-A177-3AD203B41FA5}">
                      <a16:colId xmlns="" xmlns:a16="http://schemas.microsoft.com/office/drawing/2014/main" val="3633834655"/>
                    </a:ext>
                  </a:extLst>
                </a:gridCol>
                <a:gridCol w="1881447">
                  <a:extLst>
                    <a:ext uri="{9D8B030D-6E8A-4147-A177-3AD203B41FA5}">
                      <a16:colId xmlns="" xmlns:a16="http://schemas.microsoft.com/office/drawing/2014/main" val="4209318165"/>
                    </a:ext>
                  </a:extLst>
                </a:gridCol>
                <a:gridCol w="1881447">
                  <a:extLst>
                    <a:ext uri="{9D8B030D-6E8A-4147-A177-3AD203B41FA5}">
                      <a16:colId xmlns="" xmlns:a16="http://schemas.microsoft.com/office/drawing/2014/main" val="3799179733"/>
                    </a:ext>
                  </a:extLst>
                </a:gridCol>
                <a:gridCol w="1881447">
                  <a:extLst>
                    <a:ext uri="{9D8B030D-6E8A-4147-A177-3AD203B41FA5}">
                      <a16:colId xmlns="" xmlns:a16="http://schemas.microsoft.com/office/drawing/2014/main" val="2939755151"/>
                    </a:ext>
                  </a:extLst>
                </a:gridCol>
                <a:gridCol w="1881447">
                  <a:extLst>
                    <a:ext uri="{9D8B030D-6E8A-4147-A177-3AD203B41FA5}">
                      <a16:colId xmlns="" xmlns:a16="http://schemas.microsoft.com/office/drawing/2014/main" val="374697824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ATIVIDADES</a:t>
                      </a:r>
                      <a:r>
                        <a:rPr lang="pt-BR" sz="1400" baseline="0" dirty="0" smtClean="0">
                          <a:solidFill>
                            <a:schemeClr val="tx1"/>
                          </a:solidFill>
                        </a:rPr>
                        <a:t> LIBERADAS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ALERTA MÁXIMO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ALERTA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CONTROLE AMPLIADO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CONTROLE MODERADO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NORMAL CONTROLADO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8391780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Mangal"/>
                        </a:rPr>
                        <a:t>Igrejas</a:t>
                      </a:r>
                      <a:endParaRPr lang="pt-BR" sz="1100" dirty="0">
                        <a:solidFill>
                          <a:srgbClr val="00000A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Mangal"/>
                      </a:endParaRPr>
                    </a:p>
                    <a:p>
                      <a:pPr algn="just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Mangal"/>
                        </a:rPr>
                        <a:t> </a:t>
                      </a:r>
                      <a:endParaRPr lang="pt-BR" sz="1100" dirty="0">
                        <a:solidFill>
                          <a:srgbClr val="00000A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Fechado</a:t>
                      </a:r>
                      <a:endParaRPr lang="pt-BR" sz="11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pt-BR" dirty="0">
                        <a:latin typeface="+mn-lt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Mangal"/>
                        </a:rPr>
                        <a:t>Capacidade reduzida de funcionamento em 30%.</a:t>
                      </a:r>
                      <a:endParaRPr lang="pt-BR" sz="1100" dirty="0">
                        <a:solidFill>
                          <a:srgbClr val="00000A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Mangal"/>
                        </a:rPr>
                        <a:t>Capacidade reduzida de funcionamento em 30</a:t>
                      </a:r>
                      <a:r>
                        <a:rPr lang="pt-BR" sz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Mangal"/>
                        </a:rPr>
                        <a:t>%. </a:t>
                      </a:r>
                      <a:endParaRPr lang="pt-BR" sz="1100" dirty="0">
                        <a:solidFill>
                          <a:srgbClr val="00000A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372691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Espaços públicos, Parques, Praias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Fechado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Fechado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Fechado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469514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+mn-lt"/>
                        </a:rPr>
                        <a:t>Clubes</a:t>
                      </a:r>
                      <a:endParaRPr lang="pt-BR" sz="1200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+mn-lt"/>
                        </a:rPr>
                        <a:t>Fechado</a:t>
                      </a:r>
                      <a:endParaRPr lang="pt-BR" sz="1200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+mn-lt"/>
                        </a:rPr>
                        <a:t>Fechado</a:t>
                      </a:r>
                      <a:endParaRPr lang="pt-BR" sz="1200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+mn-lt"/>
                        </a:rPr>
                        <a:t>Fechado</a:t>
                      </a:r>
                      <a:endParaRPr lang="pt-BR" sz="1200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200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200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197772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+mn-lt"/>
                        </a:rPr>
                        <a:t>Escolas</a:t>
                      </a:r>
                      <a:endParaRPr lang="pt-BR" sz="1200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+mn-lt"/>
                        </a:rPr>
                        <a:t>Fechado -Somente</a:t>
                      </a:r>
                      <a:r>
                        <a:rPr lang="pt-BR" sz="1200" baseline="0" dirty="0" smtClean="0">
                          <a:latin typeface="+mn-lt"/>
                        </a:rPr>
                        <a:t> aulas </a:t>
                      </a:r>
                      <a:r>
                        <a:rPr lang="pt-BR" sz="1200" baseline="0" dirty="0" err="1" smtClean="0">
                          <a:latin typeface="+mn-lt"/>
                        </a:rPr>
                        <a:t>on</a:t>
                      </a:r>
                      <a:r>
                        <a:rPr lang="pt-BR" sz="1200" baseline="0" dirty="0" smtClean="0">
                          <a:latin typeface="+mn-lt"/>
                        </a:rPr>
                        <a:t> </a:t>
                      </a:r>
                      <a:r>
                        <a:rPr lang="pt-BR" sz="1200" baseline="0" dirty="0" err="1" smtClean="0">
                          <a:latin typeface="+mn-lt"/>
                        </a:rPr>
                        <a:t>line</a:t>
                      </a:r>
                      <a:endParaRPr lang="pt-BR" sz="1200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+mn-lt"/>
                        </a:rPr>
                        <a:t>Fechado -Somente</a:t>
                      </a:r>
                      <a:r>
                        <a:rPr lang="pt-BR" sz="1200" baseline="0" dirty="0" smtClean="0">
                          <a:latin typeface="+mn-lt"/>
                        </a:rPr>
                        <a:t> aulas </a:t>
                      </a:r>
                      <a:r>
                        <a:rPr lang="pt-BR" sz="1200" baseline="0" dirty="0" err="1" smtClean="0">
                          <a:latin typeface="+mn-lt"/>
                        </a:rPr>
                        <a:t>on</a:t>
                      </a:r>
                      <a:r>
                        <a:rPr lang="pt-BR" sz="1200" baseline="0" dirty="0" smtClean="0">
                          <a:latin typeface="+mn-lt"/>
                        </a:rPr>
                        <a:t> </a:t>
                      </a:r>
                      <a:r>
                        <a:rPr lang="pt-BR" sz="1200" baseline="0" dirty="0" err="1" smtClean="0">
                          <a:latin typeface="+mn-lt"/>
                        </a:rPr>
                        <a:t>line</a:t>
                      </a:r>
                      <a:endParaRPr lang="pt-BR" sz="1200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30%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Escalonada fundamental(1º</a:t>
                      </a:r>
                      <a:r>
                        <a:rPr lang="pt-BR" sz="1200" baseline="0" dirty="0" smtClean="0"/>
                        <a:t> ao 9º ano)</a:t>
                      </a:r>
                      <a:r>
                        <a:rPr lang="pt-BR" sz="1200" dirty="0" smtClean="0"/>
                        <a:t> CNAE 8513-9</a:t>
                      </a:r>
                      <a:r>
                        <a:rPr lang="pt-BR" sz="1200" baseline="0" dirty="0" smtClean="0"/>
                        <a:t> e </a:t>
                      </a:r>
                      <a:r>
                        <a:rPr lang="pt-BR" sz="1200" baseline="0" dirty="0" err="1" smtClean="0"/>
                        <a:t>pré</a:t>
                      </a:r>
                      <a:r>
                        <a:rPr lang="pt-BR" sz="1200" baseline="0" dirty="0" smtClean="0"/>
                        <a:t> escola CNAE 8512-1</a:t>
                      </a:r>
                      <a:endParaRPr lang="pt-BR" sz="1200" dirty="0" smtClean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200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200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812755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+mn-lt"/>
                        </a:rPr>
                        <a:t>Berçários e creches</a:t>
                      </a:r>
                      <a:endParaRPr lang="pt-BR" sz="1200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+mn-lt"/>
                        </a:rPr>
                        <a:t>Fechado</a:t>
                      </a:r>
                      <a:endParaRPr lang="pt-BR" sz="1200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+mn-lt"/>
                        </a:rPr>
                        <a:t>Fechado</a:t>
                      </a:r>
                      <a:endParaRPr lang="pt-BR" sz="1200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30%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Liberado creche 8511-2/00 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200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200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099222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Estágios – Instituições de</a:t>
                      </a:r>
                      <a:r>
                        <a:rPr lang="pt-BR" sz="1200" baseline="0" dirty="0" smtClean="0"/>
                        <a:t> Ensino Superior</a:t>
                      </a:r>
                      <a:endParaRPr lang="pt-BR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Suspenso</a:t>
                      </a:r>
                      <a:endParaRPr lang="pt-BR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Suspenso</a:t>
                      </a:r>
                      <a:endParaRPr lang="pt-BR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200" dirty="0" smtClean="0"/>
                    </a:p>
                    <a:p>
                      <a:r>
                        <a:rPr lang="pt-BR" sz="1200" dirty="0" smtClean="0"/>
                        <a:t>Liberado conforme os protocolos</a:t>
                      </a:r>
                      <a:endParaRPr lang="pt-BR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5143519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Aulas práticas(laboratório)-</a:t>
                      </a:r>
                      <a:r>
                        <a:rPr lang="pt-BR" sz="1200" baseline="0" dirty="0" smtClean="0"/>
                        <a:t> Instituições de Ensino Superior</a:t>
                      </a:r>
                      <a:endParaRPr lang="pt-BR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Suspenso</a:t>
                      </a:r>
                    </a:p>
                    <a:p>
                      <a:endParaRPr lang="pt-BR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Suspensa</a:t>
                      </a:r>
                      <a:endParaRPr lang="pt-BR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50</a:t>
                      </a:r>
                      <a:r>
                        <a:rPr lang="pt-BR" sz="1200" dirty="0" smtClean="0"/>
                        <a:t>%</a:t>
                      </a:r>
                    </a:p>
                    <a:p>
                      <a:r>
                        <a:rPr lang="pt-BR" sz="1200" dirty="0" smtClean="0"/>
                        <a:t>Liberado conforme os protocolos</a:t>
                      </a:r>
                    </a:p>
                    <a:p>
                      <a:endParaRPr lang="pt-BR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Feiras</a:t>
                      </a:r>
                      <a:endParaRPr lang="pt-BR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Suspenso</a:t>
                      </a:r>
                    </a:p>
                    <a:p>
                      <a:endParaRPr lang="pt-BR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Suspenso</a:t>
                      </a:r>
                      <a:endParaRPr lang="pt-BR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>
                          <a:effectLst/>
                        </a:rPr>
                        <a:t>Seguir a portaria. Sem consumo e degustação no local.</a:t>
                      </a:r>
                      <a:endParaRPr lang="pt-BR" sz="1100" dirty="0" smtClean="0">
                        <a:effectLst/>
                      </a:endParaRPr>
                    </a:p>
                    <a:p>
                      <a:endParaRPr lang="pt-BR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Eventos</a:t>
                      </a:r>
                      <a:endParaRPr lang="pt-BR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Suspenso</a:t>
                      </a:r>
                      <a:endParaRPr lang="pt-BR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Seguir recomendação  municipal.</a:t>
                      </a:r>
                      <a:endParaRPr lang="pt-BR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Seguir recomendação  municipal.</a:t>
                      </a:r>
                    </a:p>
                    <a:p>
                      <a:endParaRPr lang="pt-BR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57642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0038" cy="6138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675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000" b="1" dirty="0" smtClean="0">
                <a:solidFill>
                  <a:schemeClr val="accent1">
                    <a:lumMod val="50000"/>
                  </a:schemeClr>
                </a:solidFill>
              </a:rPr>
              <a:t>CENÁRIO ATUAL</a:t>
            </a:r>
            <a:endParaRPr lang="pt-B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585" indent="-491054">
              <a:buClr>
                <a:srgbClr val="073763"/>
              </a:buClr>
              <a:buSzPts val="2200"/>
              <a:buChar char="●"/>
            </a:pPr>
            <a:r>
              <a:rPr lang="pt-BR" sz="2933" dirty="0" smtClean="0">
                <a:solidFill>
                  <a:srgbClr val="073763"/>
                </a:solidFill>
              </a:rPr>
              <a:t>414  </a:t>
            </a:r>
            <a:r>
              <a:rPr lang="pt-BR" sz="2933" dirty="0">
                <a:solidFill>
                  <a:srgbClr val="073763"/>
                </a:solidFill>
              </a:rPr>
              <a:t>dias de ENFRENTAMENTO</a:t>
            </a:r>
          </a:p>
          <a:p>
            <a:pPr marL="609585"/>
            <a:endParaRPr lang="pt-BR" sz="2933" dirty="0">
              <a:solidFill>
                <a:srgbClr val="073763"/>
              </a:solidFill>
            </a:endParaRPr>
          </a:p>
          <a:p>
            <a:pPr marL="609585" indent="-491054">
              <a:spcBef>
                <a:spcPts val="1333"/>
              </a:spcBef>
              <a:buClr>
                <a:srgbClr val="CC0000"/>
              </a:buClr>
              <a:buSzPts val="2200"/>
              <a:buChar char="●"/>
            </a:pPr>
            <a:r>
              <a:rPr lang="pt-BR" b="1" dirty="0" smtClean="0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38.464 casos </a:t>
            </a:r>
            <a:r>
              <a:rPr lang="pt-BR" b="1" dirty="0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confirmados - Taxa de </a:t>
            </a:r>
            <a:r>
              <a:rPr lang="pt-BR" b="1" dirty="0" smtClean="0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Incidência: 12.557/100 </a:t>
            </a:r>
            <a:r>
              <a:rPr lang="pt-BR" b="1" dirty="0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mil </a:t>
            </a:r>
            <a:r>
              <a:rPr lang="pt-BR" b="1" dirty="0" err="1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hab</a:t>
            </a:r>
            <a:endParaRPr lang="pt-BR" b="1" dirty="0">
              <a:solidFill>
                <a:srgbClr val="CC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09585" indent="-482588">
              <a:buClr>
                <a:srgbClr val="38761D"/>
              </a:buClr>
              <a:buSzPts val="2100"/>
              <a:buFont typeface="Arial"/>
              <a:buChar char="●"/>
            </a:pPr>
            <a:r>
              <a:rPr lang="pt-BR" b="1" dirty="0" smtClean="0">
                <a:solidFill>
                  <a:srgbClr val="38761D"/>
                </a:solidFill>
                <a:latin typeface="Arial"/>
                <a:ea typeface="Arial"/>
                <a:cs typeface="Arial"/>
                <a:sym typeface="Arial"/>
              </a:rPr>
              <a:t>34.271 </a:t>
            </a:r>
            <a:r>
              <a:rPr lang="pt-BR" b="1" dirty="0">
                <a:solidFill>
                  <a:srgbClr val="38761D"/>
                </a:solidFill>
                <a:latin typeface="Arial"/>
                <a:ea typeface="Arial"/>
                <a:cs typeface="Arial"/>
                <a:sym typeface="Arial"/>
              </a:rPr>
              <a:t>casos recuperados – Taxa de recuperação: </a:t>
            </a:r>
            <a:r>
              <a:rPr lang="pt-BR" b="1" dirty="0" smtClean="0">
                <a:solidFill>
                  <a:srgbClr val="38761D"/>
                </a:solidFill>
                <a:latin typeface="Arial"/>
                <a:ea typeface="Arial"/>
                <a:cs typeface="Arial"/>
                <a:sym typeface="Arial"/>
              </a:rPr>
              <a:t>89,09%</a:t>
            </a:r>
            <a:endParaRPr lang="pt-BR" b="1" dirty="0">
              <a:solidFill>
                <a:srgbClr val="38761D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09585" indent="-491054">
              <a:buClr>
                <a:srgbClr val="000000"/>
              </a:buClr>
              <a:buSzPts val="2200"/>
              <a:buChar char="●"/>
            </a:pPr>
            <a:r>
              <a:rPr lang="pt-BR" b="1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478 </a:t>
            </a:r>
            <a:r>
              <a:rPr lang="pt-BR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óbitos – Taxa de letalidade: </a:t>
            </a:r>
            <a:r>
              <a:rPr lang="pt-BR" b="1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1,24/ </a:t>
            </a:r>
            <a:r>
              <a:rPr lang="pt-BR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cada 100 casos</a:t>
            </a:r>
          </a:p>
          <a:p>
            <a:pPr marL="609585" indent="-491054">
              <a:buClr>
                <a:srgbClr val="073763"/>
              </a:buClr>
              <a:buSzPts val="2200"/>
              <a:buChar char="●"/>
            </a:pPr>
            <a:r>
              <a:rPr lang="pt-BR" b="1" dirty="0" smtClean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46.602 </a:t>
            </a:r>
            <a:r>
              <a:rPr lang="pt-BR" b="1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vacinas realizadas (D1+D2)</a:t>
            </a:r>
          </a:p>
          <a:p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552178" y="6453336"/>
            <a:ext cx="10654747" cy="2358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r>
              <a:rPr lang="pt-BR" sz="933" kern="0" dirty="0" smtClea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Fonte: </a:t>
            </a:r>
            <a:r>
              <a:rPr lang="pt-BR" sz="933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Boletim Epidemiológico </a:t>
            </a:r>
            <a:r>
              <a:rPr lang="pt-BR" sz="933" kern="0" dirty="0" err="1" smtClea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Coronavírus</a:t>
            </a:r>
            <a:r>
              <a:rPr lang="pt-BR" sz="933" kern="0" dirty="0" smtClea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(</a:t>
            </a:r>
            <a:r>
              <a:rPr lang="pt-BR" sz="933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COVID-19). Disponível em </a:t>
            </a:r>
            <a:r>
              <a:rPr lang="pt-BR" sz="933" kern="0" dirty="0">
                <a:solidFill>
                  <a:srgbClr val="000000"/>
                </a:solidFill>
                <a:latin typeface="Arial"/>
                <a:cs typeface="Arial"/>
                <a:sym typeface="Arial"/>
                <a:hlinkClick r:id="rId2"/>
              </a:rPr>
              <a:t>https://coronavirus.palmas.to.gov.br/boletim</a:t>
            </a:r>
            <a:r>
              <a:rPr lang="pt-BR" sz="933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. Acesso </a:t>
            </a:r>
            <a:r>
              <a:rPr lang="pt-BR" sz="933" kern="0" dirty="0" smtClea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04/05/21. </a:t>
            </a:r>
            <a:endParaRPr lang="pt-BR" sz="933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pic>
        <p:nvPicPr>
          <p:cNvPr id="5" name="Picture 3">
            <a:extLst>
              <a:ext uri="{FF2B5EF4-FFF2-40B4-BE49-F238E27FC236}">
                <a16:creationId xmlns="" xmlns:a16="http://schemas.microsoft.com/office/drawing/2014/main" id="{18793839-654C-4E01-8CCE-76BD8F9423B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527"/>
          <a:stretch/>
        </p:blipFill>
        <p:spPr bwMode="auto">
          <a:xfrm>
            <a:off x="10705306" y="97776"/>
            <a:ext cx="1368152" cy="534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22432" y="767411"/>
            <a:ext cx="4362450" cy="2066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562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742858"/>
              </p:ext>
            </p:extLst>
          </p:nvPr>
        </p:nvGraphicFramePr>
        <p:xfrm>
          <a:off x="623888" y="3860800"/>
          <a:ext cx="10872788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624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08815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72812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80013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80013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SEMANA EPIDEMIOLÓGICA</a:t>
                      </a:r>
                      <a:endParaRPr lang="pt-BR" dirty="0"/>
                    </a:p>
                  </a:txBody>
                  <a:tcPr marL="91436" marR="9143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 marL="91436" marR="9143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 marL="91436" marR="9143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 marL="91436" marR="9143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 marL="91436" marR="91436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Taxa internação leitos UTI</a:t>
                      </a:r>
                    </a:p>
                  </a:txBody>
                  <a:tcPr marL="91436" marR="91436"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91436" marR="91436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91436" marR="91436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91436" marR="91436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91436" marR="91436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Taxa internação leitos CLÍNICOS</a:t>
                      </a:r>
                      <a:endParaRPr lang="pt-BR" dirty="0"/>
                    </a:p>
                  </a:txBody>
                  <a:tcPr marL="91436" marR="91436"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91436" marR="91436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91436" marR="91436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91436" marR="91436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91436" marR="91436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Média</a:t>
                      </a:r>
                      <a:r>
                        <a:rPr lang="pt-BR" baseline="0" dirty="0" smtClean="0"/>
                        <a:t> R 0</a:t>
                      </a:r>
                      <a:endParaRPr lang="pt-BR" dirty="0"/>
                    </a:p>
                  </a:txBody>
                  <a:tcPr marL="91436" marR="91436"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91436" marR="91436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91436" marR="91436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91436" marR="91436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91436" marR="91436"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Taxa de recuperação</a:t>
                      </a:r>
                    </a:p>
                  </a:txBody>
                  <a:tcPr marL="91436" marR="91436"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91436" marR="91436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91436" marR="91436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91436" marR="91436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91436" marR="91436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696913" y="188913"/>
            <a:ext cx="10583862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ACOMPANHAMENTO CORONÔMETRO –CLASSIFICAÇÃO FASE</a:t>
            </a:r>
          </a:p>
        </p:txBody>
      </p:sp>
      <p:pic>
        <p:nvPicPr>
          <p:cNvPr id="413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526"/>
          <a:stretch>
            <a:fillRect/>
          </a:stretch>
        </p:blipFill>
        <p:spPr bwMode="auto">
          <a:xfrm>
            <a:off x="10704513" y="65088"/>
            <a:ext cx="1368425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Espaço Reservado para Conteúdo 6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576514" y="836712"/>
            <a:ext cx="4561358" cy="2426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148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CaixaDeTexto 6"/>
          <p:cNvSpPr txBox="1">
            <a:spLocks noChangeArrowheads="1"/>
          </p:cNvSpPr>
          <p:nvPr/>
        </p:nvSpPr>
        <p:spPr bwMode="auto">
          <a:xfrm>
            <a:off x="2209008" y="788989"/>
            <a:ext cx="799147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2000" b="1" dirty="0">
                <a:solidFill>
                  <a:schemeClr val="accent1">
                    <a:lumMod val="50000"/>
                  </a:schemeClr>
                </a:solidFill>
              </a:rPr>
              <a:t>Nº de Casos confirmados para COVID -19 por data de diagnóstico e Média Móvel*, em moradores de Palmas-TO, 2020 e 2021.</a:t>
            </a:r>
          </a:p>
        </p:txBody>
      </p:sp>
      <p:pic>
        <p:nvPicPr>
          <p:cNvPr id="6" name="Picture 3">
            <a:extLst>
              <a:ext uri="{FF2B5EF4-FFF2-40B4-BE49-F238E27FC236}">
                <a16:creationId xmlns="" xmlns:a16="http://schemas.microsoft.com/office/drawing/2014/main" id="{18793839-654C-4E01-8CCE-76BD8F9423B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527"/>
          <a:stretch/>
        </p:blipFill>
        <p:spPr bwMode="auto">
          <a:xfrm>
            <a:off x="10633298" y="133182"/>
            <a:ext cx="1368152" cy="534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41966572"/>
              </p:ext>
            </p:extLst>
          </p:nvPr>
        </p:nvGraphicFramePr>
        <p:xfrm>
          <a:off x="1200250" y="1700808"/>
          <a:ext cx="9721080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Retângulo 1"/>
          <p:cNvSpPr/>
          <p:nvPr/>
        </p:nvSpPr>
        <p:spPr>
          <a:xfrm>
            <a:off x="732137" y="6454456"/>
            <a:ext cx="1094521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r>
              <a:rPr lang="pt-BR" sz="1100" kern="0" dirty="0">
                <a:solidFill>
                  <a:srgbClr val="000000"/>
                </a:solidFill>
                <a:latin typeface="+mn-lt"/>
                <a:cs typeface="Arial"/>
                <a:sym typeface="Arial"/>
              </a:rPr>
              <a:t>Fonte: Boletim Epidemiológico </a:t>
            </a:r>
            <a:r>
              <a:rPr lang="pt-BR" sz="1100" kern="0" dirty="0" err="1">
                <a:solidFill>
                  <a:srgbClr val="000000"/>
                </a:solidFill>
                <a:latin typeface="+mn-lt"/>
                <a:cs typeface="Arial"/>
                <a:sym typeface="Arial"/>
              </a:rPr>
              <a:t>Coronavírus</a:t>
            </a:r>
            <a:r>
              <a:rPr lang="pt-BR" sz="1100" kern="0" dirty="0">
                <a:solidFill>
                  <a:srgbClr val="000000"/>
                </a:solidFill>
                <a:latin typeface="+mn-lt"/>
                <a:cs typeface="Arial"/>
                <a:sym typeface="Arial"/>
              </a:rPr>
              <a:t> (COVID-19). Disponível em </a:t>
            </a:r>
            <a:r>
              <a:rPr lang="pt-BR" sz="1100" kern="0" dirty="0">
                <a:solidFill>
                  <a:srgbClr val="000000"/>
                </a:solidFill>
                <a:latin typeface="+mn-lt"/>
                <a:cs typeface="Arial"/>
                <a:sym typeface="Arial"/>
                <a:hlinkClick r:id="rId4"/>
              </a:rPr>
              <a:t>https://coronavirus.palmas.to.gov.br/boletim</a:t>
            </a:r>
            <a:r>
              <a:rPr lang="pt-BR" sz="1100" kern="0" dirty="0">
                <a:solidFill>
                  <a:srgbClr val="000000"/>
                </a:solidFill>
                <a:latin typeface="+mn-lt"/>
                <a:cs typeface="Arial"/>
                <a:sym typeface="Arial"/>
              </a:rPr>
              <a:t>. Acesso 04/05/21. </a:t>
            </a:r>
          </a:p>
        </p:txBody>
      </p:sp>
    </p:spTree>
    <p:extLst>
      <p:ext uri="{BB962C8B-B14F-4D97-AF65-F5344CB8AC3E}">
        <p14:creationId xmlns:p14="http://schemas.microsoft.com/office/powerpoint/2010/main" val="339931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ítulo 5"/>
          <p:cNvSpPr>
            <a:spLocks noGrp="1"/>
          </p:cNvSpPr>
          <p:nvPr>
            <p:ph type="title"/>
          </p:nvPr>
        </p:nvSpPr>
        <p:spPr>
          <a:xfrm>
            <a:off x="1981994" y="667881"/>
            <a:ext cx="8229600" cy="1143000"/>
          </a:xfrm>
        </p:spPr>
        <p:txBody>
          <a:bodyPr/>
          <a:lstStyle/>
          <a:p>
            <a:pPr algn="ctr" eaLnBrk="1" hangingPunct="1"/>
            <a:r>
              <a:rPr lang="pt-BR" altLang="pt-BR" sz="2000" b="1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  <a:sym typeface="Barlow SemiBold"/>
              </a:rPr>
              <a:t>Distribuição do número de Testes (sorológicos, moleculares e rápido) realizados pela rede pública e privada, para diagnóstico da COVID-19, por semana epidemiológica, Palmas-TO, 2020 e 2021.</a:t>
            </a:r>
            <a:endParaRPr lang="pt-BR" altLang="pt-BR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6" name="Picture 3">
            <a:extLst>
              <a:ext uri="{FF2B5EF4-FFF2-40B4-BE49-F238E27FC236}">
                <a16:creationId xmlns="" xmlns:a16="http://schemas.microsoft.com/office/drawing/2014/main" id="{28B05492-C1FC-4933-97B9-E90A5A0A6D0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527"/>
          <a:stretch/>
        </p:blipFill>
        <p:spPr bwMode="auto">
          <a:xfrm>
            <a:off x="10633298" y="133182"/>
            <a:ext cx="1368152" cy="534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Grá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11670813"/>
              </p:ext>
            </p:extLst>
          </p:nvPr>
        </p:nvGraphicFramePr>
        <p:xfrm>
          <a:off x="1272258" y="1700808"/>
          <a:ext cx="9793088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tângulo 2"/>
          <p:cNvSpPr/>
          <p:nvPr/>
        </p:nvSpPr>
        <p:spPr>
          <a:xfrm>
            <a:off x="1272258" y="6381328"/>
            <a:ext cx="9793088" cy="2358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121917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r>
              <a:rPr lang="pt-BR" sz="933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Fonte: Boletim Epidemiológico </a:t>
            </a:r>
            <a:r>
              <a:rPr lang="pt-BR" sz="933" kern="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Coronavírus</a:t>
            </a:r>
            <a:r>
              <a:rPr lang="pt-BR" sz="933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(COVID-19). Disponível em </a:t>
            </a:r>
            <a:r>
              <a:rPr lang="pt-BR" sz="933" kern="0" dirty="0">
                <a:solidFill>
                  <a:srgbClr val="000000"/>
                </a:solidFill>
                <a:latin typeface="Arial"/>
                <a:cs typeface="Arial"/>
                <a:sym typeface="Arial"/>
                <a:hlinkClick r:id="rId4"/>
              </a:rPr>
              <a:t>https://coronavirus.palmas.to.gov.br/boletim</a:t>
            </a:r>
            <a:r>
              <a:rPr lang="pt-BR" sz="933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. Acesso 04/05/21. </a:t>
            </a:r>
          </a:p>
        </p:txBody>
      </p:sp>
    </p:spTree>
    <p:extLst>
      <p:ext uri="{BB962C8B-B14F-4D97-AF65-F5344CB8AC3E}">
        <p14:creationId xmlns:p14="http://schemas.microsoft.com/office/powerpoint/2010/main" val="5214049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ítulo 5"/>
          <p:cNvSpPr>
            <a:spLocks noGrp="1"/>
          </p:cNvSpPr>
          <p:nvPr>
            <p:ph type="title"/>
          </p:nvPr>
        </p:nvSpPr>
        <p:spPr>
          <a:xfrm>
            <a:off x="1632298" y="663145"/>
            <a:ext cx="8784976" cy="1143000"/>
          </a:xfrm>
        </p:spPr>
        <p:txBody>
          <a:bodyPr/>
          <a:lstStyle/>
          <a:p>
            <a:pPr algn="ctr" eaLnBrk="1" hangingPunct="1"/>
            <a:r>
              <a:rPr lang="pt-BR" altLang="pt-BR" sz="2400" b="1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  <a:sym typeface="Barlow SemiBold"/>
              </a:rPr>
              <a:t>Quantitativo de TESTES realizados  x Total de Novos Casos / Semana Epidemiológica e Percentual de Positividade, Palmas-TO, 2020 e 2021.</a:t>
            </a:r>
            <a:endParaRPr lang="pt-BR" altLang="pt-BR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6" name="Picture 3">
            <a:extLst>
              <a:ext uri="{FF2B5EF4-FFF2-40B4-BE49-F238E27FC236}">
                <a16:creationId xmlns="" xmlns:a16="http://schemas.microsoft.com/office/drawing/2014/main" id="{1219015B-3222-469E-94AE-4F3915901C3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527"/>
          <a:stretch/>
        </p:blipFill>
        <p:spPr bwMode="auto">
          <a:xfrm>
            <a:off x="10633298" y="133182"/>
            <a:ext cx="1368152" cy="534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Grá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3185150"/>
              </p:ext>
            </p:extLst>
          </p:nvPr>
        </p:nvGraphicFramePr>
        <p:xfrm>
          <a:off x="1704306" y="1628800"/>
          <a:ext cx="8064896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tângulo 2"/>
          <p:cNvSpPr/>
          <p:nvPr/>
        </p:nvSpPr>
        <p:spPr>
          <a:xfrm>
            <a:off x="1704306" y="6381328"/>
            <a:ext cx="8136904" cy="2358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121917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r>
              <a:rPr lang="pt-BR" sz="933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Fonte: Boletim Epidemiológico </a:t>
            </a:r>
            <a:r>
              <a:rPr lang="pt-BR" sz="933" kern="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Coronavírus</a:t>
            </a:r>
            <a:r>
              <a:rPr lang="pt-BR" sz="933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(COVID-19). Disponível em </a:t>
            </a:r>
            <a:r>
              <a:rPr lang="pt-BR" sz="933" kern="0" dirty="0">
                <a:solidFill>
                  <a:srgbClr val="000000"/>
                </a:solidFill>
                <a:latin typeface="Arial"/>
                <a:cs typeface="Arial"/>
                <a:sym typeface="Arial"/>
                <a:hlinkClick r:id="rId4"/>
              </a:rPr>
              <a:t>https://coronavirus.palmas.to.gov.br/boletim</a:t>
            </a:r>
            <a:r>
              <a:rPr lang="pt-BR" sz="933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. Acesso 04/05/21. </a:t>
            </a:r>
          </a:p>
        </p:txBody>
      </p:sp>
    </p:spTree>
    <p:extLst>
      <p:ext uri="{BB962C8B-B14F-4D97-AF65-F5344CB8AC3E}">
        <p14:creationId xmlns:p14="http://schemas.microsoft.com/office/powerpoint/2010/main" val="17334546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ítulo 5"/>
          <p:cNvSpPr>
            <a:spLocks noGrp="1"/>
          </p:cNvSpPr>
          <p:nvPr>
            <p:ph type="title"/>
          </p:nvPr>
        </p:nvSpPr>
        <p:spPr>
          <a:xfrm>
            <a:off x="1272258" y="667881"/>
            <a:ext cx="10153128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pt-BR" altLang="pt-BR" sz="2400" b="1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  <a:sym typeface="Barlow SemiBold"/>
              </a:rPr>
              <a:t>Variação da Taxa de Contágio </a:t>
            </a:r>
            <a:r>
              <a:rPr lang="pt-BR" altLang="pt-BR" sz="24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  <a:sym typeface="Barlow SemiBold"/>
              </a:rPr>
              <a:t>para </a:t>
            </a:r>
            <a:r>
              <a:rPr lang="pt-BR" altLang="pt-BR" sz="2400" b="1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  <a:sym typeface="Barlow SemiBold"/>
              </a:rPr>
              <a:t>a COVID-19 por semana epidemiológica, Palmas-TO, 2020 e 2021.</a:t>
            </a:r>
            <a:r>
              <a:rPr lang="pt-BR" altLang="pt-BR" sz="2400" b="1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pt-BR" altLang="pt-BR" sz="2400" b="1" dirty="0">
                <a:solidFill>
                  <a:schemeClr val="accent1">
                    <a:lumMod val="50000"/>
                  </a:schemeClr>
                </a:solidFill>
              </a:rPr>
            </a:br>
            <a:endParaRPr lang="pt-BR" altLang="pt-BR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6" name="Picture 3">
            <a:extLst>
              <a:ext uri="{FF2B5EF4-FFF2-40B4-BE49-F238E27FC236}">
                <a16:creationId xmlns="" xmlns:a16="http://schemas.microsoft.com/office/drawing/2014/main" id="{28CF6EF0-F104-4BE0-AABE-8C313A562D2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527"/>
          <a:stretch/>
        </p:blipFill>
        <p:spPr bwMode="auto">
          <a:xfrm>
            <a:off x="10633298" y="133182"/>
            <a:ext cx="1368152" cy="534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58766019"/>
              </p:ext>
            </p:extLst>
          </p:nvPr>
        </p:nvGraphicFramePr>
        <p:xfrm>
          <a:off x="1704306" y="1412776"/>
          <a:ext cx="8352928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Retângulo 1"/>
          <p:cNvSpPr/>
          <p:nvPr/>
        </p:nvSpPr>
        <p:spPr>
          <a:xfrm>
            <a:off x="1704306" y="6309320"/>
            <a:ext cx="8640960" cy="2358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121917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r>
              <a:rPr lang="pt-BR" sz="933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Fonte: Boletim Epidemiológico </a:t>
            </a:r>
            <a:r>
              <a:rPr lang="pt-BR" sz="933" kern="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Coronavírus</a:t>
            </a:r>
            <a:r>
              <a:rPr lang="pt-BR" sz="933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(COVID-19). Disponível em </a:t>
            </a:r>
            <a:r>
              <a:rPr lang="pt-BR" sz="933" kern="0" dirty="0">
                <a:solidFill>
                  <a:srgbClr val="000000"/>
                </a:solidFill>
                <a:latin typeface="Arial"/>
                <a:cs typeface="Arial"/>
                <a:sym typeface="Arial"/>
                <a:hlinkClick r:id="rId4"/>
              </a:rPr>
              <a:t>https://coronavirus.palmas.to.gov.br/boletim</a:t>
            </a:r>
            <a:r>
              <a:rPr lang="pt-BR" sz="933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. Acesso 04/05/21. </a:t>
            </a:r>
          </a:p>
        </p:txBody>
      </p:sp>
    </p:spTree>
    <p:extLst>
      <p:ext uri="{BB962C8B-B14F-4D97-AF65-F5344CB8AC3E}">
        <p14:creationId xmlns:p14="http://schemas.microsoft.com/office/powerpoint/2010/main" val="21856981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A98DA85D-E5FB-480F-ABFB-4A898F1E4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altLang="pt-BR" sz="2400" b="1" dirty="0">
                <a:solidFill>
                  <a:schemeClr val="accent1">
                    <a:lumMod val="50000"/>
                  </a:schemeClr>
                </a:solidFill>
              </a:rPr>
              <a:t>PROJEÇÃO esperada de Casos NOVOS </a:t>
            </a:r>
            <a:r>
              <a:rPr lang="pt-BR" altLang="pt-BR" sz="2400" b="1" dirty="0" smtClean="0">
                <a:solidFill>
                  <a:schemeClr val="accent1">
                    <a:lumMod val="50000"/>
                  </a:schemeClr>
                </a:solidFill>
              </a:rPr>
              <a:t>por semana epidemiológica, segundo </a:t>
            </a:r>
            <a:r>
              <a:rPr lang="pt-BR" altLang="pt-BR" sz="2400" b="1" dirty="0">
                <a:solidFill>
                  <a:schemeClr val="accent1">
                    <a:lumMod val="50000"/>
                  </a:schemeClr>
                </a:solidFill>
              </a:rPr>
              <a:t>a Taxa de Contágio-R0, </a:t>
            </a:r>
            <a:r>
              <a:rPr lang="pt-BR" altLang="pt-BR" sz="2400" b="1" dirty="0" err="1">
                <a:solidFill>
                  <a:schemeClr val="accent1">
                    <a:lumMod val="50000"/>
                  </a:schemeClr>
                </a:solidFill>
              </a:rPr>
              <a:t>Palmas-TO</a:t>
            </a:r>
            <a:r>
              <a:rPr lang="pt-BR" altLang="pt-BR" sz="2400" b="1" dirty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pt-BR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5" name="Picture 3">
            <a:extLst>
              <a:ext uri="{FF2B5EF4-FFF2-40B4-BE49-F238E27FC236}">
                <a16:creationId xmlns="" xmlns:a16="http://schemas.microsoft.com/office/drawing/2014/main" id="{0F08470C-4FB1-4FB3-A3A3-E413AA651F1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527"/>
          <a:stretch/>
        </p:blipFill>
        <p:spPr bwMode="auto">
          <a:xfrm>
            <a:off x="10633298" y="133182"/>
            <a:ext cx="1368152" cy="534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6145330"/>
              </p:ext>
            </p:extLst>
          </p:nvPr>
        </p:nvGraphicFramePr>
        <p:xfrm>
          <a:off x="1920330" y="1412776"/>
          <a:ext cx="8208912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tângulo 2"/>
          <p:cNvSpPr/>
          <p:nvPr/>
        </p:nvSpPr>
        <p:spPr>
          <a:xfrm>
            <a:off x="1452278" y="6381328"/>
            <a:ext cx="9145015" cy="2358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121917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r>
              <a:rPr lang="pt-BR" sz="933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Fonte: Boletim Epidemiológico </a:t>
            </a:r>
            <a:r>
              <a:rPr lang="pt-BR" sz="933" kern="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Coronavírus</a:t>
            </a:r>
            <a:r>
              <a:rPr lang="pt-BR" sz="933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(COVID-19). Disponível em </a:t>
            </a:r>
            <a:r>
              <a:rPr lang="pt-BR" sz="933" kern="0" dirty="0">
                <a:solidFill>
                  <a:srgbClr val="000000"/>
                </a:solidFill>
                <a:latin typeface="Arial"/>
                <a:cs typeface="Arial"/>
                <a:sym typeface="Arial"/>
                <a:hlinkClick r:id="rId4"/>
              </a:rPr>
              <a:t>https://coronavirus.palmas.to.gov.br/boletim</a:t>
            </a:r>
            <a:r>
              <a:rPr lang="pt-BR" sz="933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. Acesso 04/05/21. </a:t>
            </a:r>
          </a:p>
        </p:txBody>
      </p:sp>
    </p:spTree>
    <p:extLst>
      <p:ext uri="{BB962C8B-B14F-4D97-AF65-F5344CB8AC3E}">
        <p14:creationId xmlns:p14="http://schemas.microsoft.com/office/powerpoint/2010/main" val="4794440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2136775" y="667881"/>
            <a:ext cx="7920038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pt-BR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alibri Light" panose="020F0302020204030204"/>
                <a:ea typeface="Microsoft YaHei" panose="020B0503020204020204" pitchFamily="34" charset="-122"/>
                <a:cs typeface="+mn-cs"/>
                <a:sym typeface="Barlow SemiBold"/>
              </a:rPr>
              <a:t>Distribuição do número de NOVOS óbitos por </a:t>
            </a:r>
            <a:r>
              <a:rPr kumimoji="0" lang="pt-BR" altLang="pt-BR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alibri Light" panose="020F0302020204030204"/>
                <a:ea typeface="Microsoft YaHei" panose="020B0503020204020204" pitchFamily="34" charset="-122"/>
                <a:cs typeface="+mn-cs"/>
                <a:sym typeface="Barlow SemiBold"/>
              </a:rPr>
              <a:t>Coronavírus</a:t>
            </a:r>
            <a:r>
              <a:rPr kumimoji="0" lang="pt-BR" altLang="pt-BR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alibri Light" panose="020F0302020204030204"/>
                <a:ea typeface="Microsoft YaHei" panose="020B0503020204020204" pitchFamily="34" charset="-122"/>
                <a:cs typeface="+mn-cs"/>
                <a:sym typeface="Barlow SemiBold"/>
              </a:rPr>
              <a:t>, segundo semana epidemiológica, Palmas –TO, 2020 e 2021.</a:t>
            </a:r>
            <a:endParaRPr kumimoji="0" lang="pt-BR" sz="20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Calibri Light" panose="020F0302020204030204"/>
              <a:ea typeface="Microsoft YaHei" panose="020B0503020204020204" pitchFamily="34" charset="-122"/>
              <a:cs typeface="+mn-cs"/>
            </a:endParaRPr>
          </a:p>
        </p:txBody>
      </p:sp>
      <p:pic>
        <p:nvPicPr>
          <p:cNvPr id="7" name="Picture 3">
            <a:extLst>
              <a:ext uri="{FF2B5EF4-FFF2-40B4-BE49-F238E27FC236}">
                <a16:creationId xmlns="" xmlns:a16="http://schemas.microsoft.com/office/drawing/2014/main" id="{A364929B-0F37-4B2B-B553-83662EBA20A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527"/>
          <a:stretch/>
        </p:blipFill>
        <p:spPr bwMode="auto">
          <a:xfrm>
            <a:off x="10633298" y="133182"/>
            <a:ext cx="1368152" cy="534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Grá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8966558"/>
              </p:ext>
            </p:extLst>
          </p:nvPr>
        </p:nvGraphicFramePr>
        <p:xfrm>
          <a:off x="1704306" y="1484784"/>
          <a:ext cx="8928992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Retângulo 1"/>
          <p:cNvSpPr/>
          <p:nvPr/>
        </p:nvSpPr>
        <p:spPr>
          <a:xfrm>
            <a:off x="1704306" y="6093296"/>
            <a:ext cx="8928992" cy="2358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121917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r>
              <a:rPr lang="pt-BR" sz="933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Fonte: Boletim Epidemiológico </a:t>
            </a:r>
            <a:r>
              <a:rPr lang="pt-BR" sz="933" kern="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Coronavírus</a:t>
            </a:r>
            <a:r>
              <a:rPr lang="pt-BR" sz="933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(COVID-19). Disponível em </a:t>
            </a:r>
            <a:r>
              <a:rPr lang="pt-BR" sz="933" kern="0" dirty="0">
                <a:solidFill>
                  <a:srgbClr val="000000"/>
                </a:solidFill>
                <a:latin typeface="Arial"/>
                <a:cs typeface="Arial"/>
                <a:sym typeface="Arial"/>
                <a:hlinkClick r:id="rId4"/>
              </a:rPr>
              <a:t>https://coronavirus.palmas.to.gov.br/boletim</a:t>
            </a:r>
            <a:r>
              <a:rPr lang="pt-BR" sz="933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. Acesso 04/05/21. </a:t>
            </a:r>
          </a:p>
        </p:txBody>
      </p:sp>
    </p:spTree>
    <p:extLst>
      <p:ext uri="{BB962C8B-B14F-4D97-AF65-F5344CB8AC3E}">
        <p14:creationId xmlns:p14="http://schemas.microsoft.com/office/powerpoint/2010/main" val="2346097663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1766</TotalTime>
  <Words>1101</Words>
  <Application>Microsoft Office PowerPoint</Application>
  <PresentationFormat>Personalizar</PresentationFormat>
  <Paragraphs>290</Paragraphs>
  <Slides>16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slides</vt:lpstr>
      </vt:variant>
      <vt:variant>
        <vt:i4>16</vt:i4>
      </vt:variant>
    </vt:vector>
  </HeadingPairs>
  <TitlesOfParts>
    <vt:vector size="18" baseType="lpstr">
      <vt:lpstr>1_Tema do Office</vt:lpstr>
      <vt:lpstr>2_Tema do Office</vt:lpstr>
      <vt:lpstr>Apresentação do PowerPoint</vt:lpstr>
      <vt:lpstr>CENÁRIO ATUAL</vt:lpstr>
      <vt:lpstr>Apresentação do PowerPoint</vt:lpstr>
      <vt:lpstr>Apresentação do PowerPoint</vt:lpstr>
      <vt:lpstr>Distribuição do número de Testes (sorológicos, moleculares e rápido) realizados pela rede pública e privada, para diagnóstico da COVID-19, por semana epidemiológica, Palmas-TO, 2020 e 2021.</vt:lpstr>
      <vt:lpstr>Quantitativo de TESTES realizados  x Total de Novos Casos / Semana Epidemiológica e Percentual de Positividade, Palmas-TO, 2020 e 2021.</vt:lpstr>
      <vt:lpstr>Variação da Taxa de Contágio para a COVID-19 por semana epidemiológica, Palmas-TO, 2020 e 2021. </vt:lpstr>
      <vt:lpstr>PROJEÇÃO esperada de Casos NOVOS por semana epidemiológica, segundo a Taxa de Contágio-R0, Palmas-TO.</vt:lpstr>
      <vt:lpstr>Apresentação do PowerPoint</vt:lpstr>
      <vt:lpstr>Apresentação do PowerPoint</vt:lpstr>
      <vt:lpstr>MÉDIA DE PACIENTES HOSPITALIZADOS em Leitos Clínicos e UTI, Públicos e Privados COVID-19 ,localizados em Palmas-TO. 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Juliana Bacoff Flores</dc:creator>
  <cp:lastModifiedBy>Gilian</cp:lastModifiedBy>
  <cp:revision>264</cp:revision>
  <dcterms:created xsi:type="dcterms:W3CDTF">2020-09-28T17:56:11Z</dcterms:created>
  <dcterms:modified xsi:type="dcterms:W3CDTF">2021-05-05T11:28:38Z</dcterms:modified>
</cp:coreProperties>
</file>